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8" r:id="rId3"/>
    <p:sldId id="260" r:id="rId4"/>
    <p:sldId id="261" r:id="rId5"/>
    <p:sldId id="267" r:id="rId6"/>
    <p:sldId id="268" r:id="rId7"/>
    <p:sldId id="262" r:id="rId8"/>
    <p:sldId id="264" r:id="rId9"/>
    <p:sldId id="263" r:id="rId10"/>
    <p:sldId id="270" r:id="rId11"/>
    <p:sldId id="265" r:id="rId12"/>
    <p:sldId id="271" r:id="rId13"/>
    <p:sldId id="272" r:id="rId14"/>
    <p:sldId id="274" r:id="rId15"/>
    <p:sldId id="275" r:id="rId16"/>
    <p:sldId id="278" r:id="rId17"/>
    <p:sldId id="266" r:id="rId18"/>
    <p:sldId id="3527" r:id="rId19"/>
    <p:sldId id="3525" r:id="rId20"/>
    <p:sldId id="3529" r:id="rId21"/>
    <p:sldId id="3531" r:id="rId22"/>
    <p:sldId id="3528" r:id="rId23"/>
    <p:sldId id="3530" r:id="rId24"/>
    <p:sldId id="3532" r:id="rId25"/>
    <p:sldId id="277"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F01"/>
    <a:srgbClr val="011E65"/>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5BC3F6-4136-481D-ADCD-28860A897CFC}" v="2" dt="2025-04-30T14:37:28.3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90" autoAdjust="0"/>
  </p:normalViewPr>
  <p:slideViewPr>
    <p:cSldViewPr snapToGrid="0">
      <p:cViewPr varScale="1">
        <p:scale>
          <a:sx n="100" d="100"/>
          <a:sy n="100" d="100"/>
        </p:scale>
        <p:origin x="99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9DA26A-5279-46D9-9317-ED07EE9189C7}" type="datetimeFigureOut">
              <a:rPr lang="en-US" smtClean="0"/>
              <a:t>4/30/2025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E3D1B0-EF69-40A4-941A-AF16ACE11334}" type="slidenum">
              <a:rPr lang="en-US" smtClean="0"/>
              <a:t>‹#›</a:t>
            </a:fld>
            <a:endParaRPr lang="en-US" dirty="0"/>
          </a:p>
        </p:txBody>
      </p:sp>
    </p:spTree>
    <p:extLst>
      <p:ext uri="{BB962C8B-B14F-4D97-AF65-F5344CB8AC3E}">
        <p14:creationId xmlns:p14="http://schemas.microsoft.com/office/powerpoint/2010/main" val="513329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0626D-9CDF-6C8D-2E05-758D5FD0C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A7E522-D2A0-DB7E-BF58-2FDC1958AE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3CA0FD-598E-4ACF-1D23-0E8015ECFC21}"/>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5" name="Footer Placeholder 4">
            <a:extLst>
              <a:ext uri="{FF2B5EF4-FFF2-40B4-BE49-F238E27FC236}">
                <a16:creationId xmlns:a16="http://schemas.microsoft.com/office/drawing/2014/main" id="{B76AF866-BC5B-CB29-E267-A494D06FBE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0A4E6-79A0-4C0C-5900-8B9BBAB0B970}"/>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18211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DA0F0-772B-259D-4EEB-C6568C5F51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FB358E-3832-AEAE-0631-0ED50992D8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CF4CFE-BBC1-E4B3-5E4A-7E141E90C230}"/>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5" name="Footer Placeholder 4">
            <a:extLst>
              <a:ext uri="{FF2B5EF4-FFF2-40B4-BE49-F238E27FC236}">
                <a16:creationId xmlns:a16="http://schemas.microsoft.com/office/drawing/2014/main" id="{EE7F926C-71BB-268C-C03D-AC7B4DBD89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0B87A7-9DA8-C495-858D-9CC3A691E9B0}"/>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34339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DB6C-6610-744E-A2C2-FA4FED4D56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AA362A-6DF3-6A91-735D-C5F136FCCE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F210BA-E010-ECB8-F0AF-61897EBFBDB0}"/>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5" name="Footer Placeholder 4">
            <a:extLst>
              <a:ext uri="{FF2B5EF4-FFF2-40B4-BE49-F238E27FC236}">
                <a16:creationId xmlns:a16="http://schemas.microsoft.com/office/drawing/2014/main" id="{50C8D804-CB3F-0435-7942-6597F5F8CD6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2E98AC-C19B-E716-724C-183F5B74EB53}"/>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557370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A8F7-AE28-658E-D5BE-A63F948B84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0F0906-160A-01ED-334B-E23C9563F6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1F8989-F936-CC28-DD08-4D5953075A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C6148E-9783-C4A2-E6FD-40562C09FE53}"/>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6" name="Footer Placeholder 5">
            <a:extLst>
              <a:ext uri="{FF2B5EF4-FFF2-40B4-BE49-F238E27FC236}">
                <a16:creationId xmlns:a16="http://schemas.microsoft.com/office/drawing/2014/main" id="{C4D71155-0468-D23C-1F16-BC30157DD4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40260F-2479-8F96-FBC2-0323C95CF8D6}"/>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1550146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3DB2A-B2CF-CE19-B1D8-2EF152C46B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3196EF-9C23-B06A-8572-32DDD5408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705C60-514F-EB5C-6ECD-F2DDCE3AA5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7ED723-8876-26AA-1940-BD1C0554AC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27ADEF-5F71-807F-E46D-E9461C40A5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81BB4A-975C-3E14-0D61-9A698EE02A68}"/>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8" name="Footer Placeholder 7">
            <a:extLst>
              <a:ext uri="{FF2B5EF4-FFF2-40B4-BE49-F238E27FC236}">
                <a16:creationId xmlns:a16="http://schemas.microsoft.com/office/drawing/2014/main" id="{D99FC2EC-E0F6-2456-A001-3078BD39B8F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AF744E-1255-4961-3064-7173702347AF}"/>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457113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EBE0-5124-0253-7165-BCA8EC6A7D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A99AA-3FCB-87D4-33B3-BC103C2D8505}"/>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4" name="Footer Placeholder 3">
            <a:extLst>
              <a:ext uri="{FF2B5EF4-FFF2-40B4-BE49-F238E27FC236}">
                <a16:creationId xmlns:a16="http://schemas.microsoft.com/office/drawing/2014/main" id="{626E95EA-F37A-A54B-D7DA-E81EBC91161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DFC9853-5E7F-E59F-843F-370139AEEE17}"/>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411787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D87B4A-F6AE-F6AA-AC79-6D03D8BF989D}"/>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3" name="Footer Placeholder 2">
            <a:extLst>
              <a:ext uri="{FF2B5EF4-FFF2-40B4-BE49-F238E27FC236}">
                <a16:creationId xmlns:a16="http://schemas.microsoft.com/office/drawing/2014/main" id="{B9B0E963-DE48-AAF2-BC0C-3C748D5602A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3C7181C-533E-1543-4E53-7DEE67069411}"/>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528131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7DC74-14F9-8644-61FD-925ABC38B9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BB8A2E-A725-C36B-1223-AC559A31D1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7EB5B3-FFF1-D58F-D903-C6357E561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5B026D-4D39-23E5-5C2F-B15750AF08EA}"/>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6" name="Footer Placeholder 5">
            <a:extLst>
              <a:ext uri="{FF2B5EF4-FFF2-40B4-BE49-F238E27FC236}">
                <a16:creationId xmlns:a16="http://schemas.microsoft.com/office/drawing/2014/main" id="{07B2CCBA-A8B7-6DFB-CF1A-CE08AF5628F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6B72DD-1E18-E4B0-0C47-3D192909AA5E}"/>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486953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F86F3-CBCC-9F6A-FD12-831FF4059C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A321ED-E548-79D8-5099-A4A9BC494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40BF765-D44C-19FD-BD81-66B190937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080215-5908-53AB-9894-D9CE4C4E55BD}"/>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6" name="Footer Placeholder 5">
            <a:extLst>
              <a:ext uri="{FF2B5EF4-FFF2-40B4-BE49-F238E27FC236}">
                <a16:creationId xmlns:a16="http://schemas.microsoft.com/office/drawing/2014/main" id="{99AAAB9B-739D-28A5-663E-1788F2D521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687BC8-1BA4-C956-C655-61150227516F}"/>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14159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BA18-D307-7DEB-A4B1-F1A3ECBE05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CE6149-8709-7C8C-9C4E-08D6FCF56F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C74EBD-2137-3562-6B21-410257996364}"/>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5" name="Footer Placeholder 4">
            <a:extLst>
              <a:ext uri="{FF2B5EF4-FFF2-40B4-BE49-F238E27FC236}">
                <a16:creationId xmlns:a16="http://schemas.microsoft.com/office/drawing/2014/main" id="{FD41959D-AE96-13CF-23A1-58FEA390D0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47F7E8-005B-6094-0DAA-EED9BA6F18C8}"/>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190053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99E5AC-450F-8BC9-60DC-313DF8B89F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7FE1A4-1AB9-AE2B-449D-2557610B69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3E4A67-541E-061A-2517-66CF729CF42B}"/>
              </a:ext>
            </a:extLst>
          </p:cNvPr>
          <p:cNvSpPr>
            <a:spLocks noGrp="1"/>
          </p:cNvSpPr>
          <p:nvPr>
            <p:ph type="dt" sz="half" idx="10"/>
          </p:nvPr>
        </p:nvSpPr>
        <p:spPr/>
        <p:txBody>
          <a:bodyPr/>
          <a:lstStyle/>
          <a:p>
            <a:fld id="{85F948C5-8FC9-44B2-90C3-F9B2373B1BA6}" type="datetimeFigureOut">
              <a:rPr lang="en-US" smtClean="0"/>
              <a:t>4/30/2025</a:t>
            </a:fld>
            <a:endParaRPr lang="en-US" dirty="0"/>
          </a:p>
        </p:txBody>
      </p:sp>
      <p:sp>
        <p:nvSpPr>
          <p:cNvPr id="5" name="Footer Placeholder 4">
            <a:extLst>
              <a:ext uri="{FF2B5EF4-FFF2-40B4-BE49-F238E27FC236}">
                <a16:creationId xmlns:a16="http://schemas.microsoft.com/office/drawing/2014/main" id="{734085F4-8AAB-6D74-13F6-5C4CDD52D7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80BB7E-99BB-254F-B62D-8B0C458C82AD}"/>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69938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8C1A4F-304C-2BFF-C736-D15A5F81B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9138A5-6830-2EB8-F4E9-C89BCF565B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1E63E7-3A4C-11F6-BF15-D930D22956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F948C5-8FC9-44B2-90C3-F9B2373B1BA6}" type="datetimeFigureOut">
              <a:rPr lang="en-US" smtClean="0"/>
              <a:t>4/30/2025</a:t>
            </a:fld>
            <a:endParaRPr lang="en-US" dirty="0"/>
          </a:p>
        </p:txBody>
      </p:sp>
      <p:sp>
        <p:nvSpPr>
          <p:cNvPr id="5" name="Footer Placeholder 4">
            <a:extLst>
              <a:ext uri="{FF2B5EF4-FFF2-40B4-BE49-F238E27FC236}">
                <a16:creationId xmlns:a16="http://schemas.microsoft.com/office/drawing/2014/main" id="{1AFB9589-1B93-C504-9983-138E14071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298DE2D-E48C-0C00-6EBC-4ECE3B871A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73AAB4-2E8F-4D67-B7CC-4D82C7C4E2E6}" type="slidenum">
              <a:rPr lang="en-US" smtClean="0"/>
              <a:t>‹#›</a:t>
            </a:fld>
            <a:endParaRPr lang="en-US" dirty="0"/>
          </a:p>
        </p:txBody>
      </p:sp>
    </p:spTree>
    <p:extLst>
      <p:ext uri="{BB962C8B-B14F-4D97-AF65-F5344CB8AC3E}">
        <p14:creationId xmlns:p14="http://schemas.microsoft.com/office/powerpoint/2010/main" val="3691516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sv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svg"/><Relationship Id="rId1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5.svg"/><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image" Target="../media/image13.jpeg"/><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9.svg"/><Relationship Id="rId5" Type="http://schemas.openxmlformats.org/officeDocument/2006/relationships/image" Target="../media/image7.svg"/><Relationship Id="rId15" Type="http://schemas.openxmlformats.org/officeDocument/2006/relationships/image" Target="../media/image21.svg"/><Relationship Id="rId10" Type="http://schemas.openxmlformats.org/officeDocument/2006/relationships/image" Target="../media/image8.png"/><Relationship Id="rId19" Type="http://schemas.openxmlformats.org/officeDocument/2006/relationships/image" Target="../media/image25.svg"/><Relationship Id="rId4" Type="http://schemas.openxmlformats.org/officeDocument/2006/relationships/image" Target="../media/image6.png"/><Relationship Id="rId9" Type="http://schemas.openxmlformats.org/officeDocument/2006/relationships/image" Target="../media/image17.sv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3" Type="http://schemas.openxmlformats.org/officeDocument/2006/relationships/image" Target="../media/image4.pn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svg"/><Relationship Id="rId2" Type="http://schemas.openxmlformats.org/officeDocument/2006/relationships/image" Target="../media/image13.jpeg"/><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 Id="rId1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9.sv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41.sv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jpeg"/><Relationship Id="rId16" Type="http://schemas.openxmlformats.org/officeDocument/2006/relationships/image" Target="../media/image56.svg"/><Relationship Id="rId1" Type="http://schemas.openxmlformats.org/officeDocument/2006/relationships/slideLayout" Target="../slideLayouts/slideLayout1.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slides/_rels/slide8.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5.png"/><Relationship Id="rId18" Type="http://schemas.openxmlformats.org/officeDocument/2006/relationships/image" Target="../media/image70.svg"/><Relationship Id="rId26" Type="http://schemas.openxmlformats.org/officeDocument/2006/relationships/image" Target="../media/image78.svg"/><Relationship Id="rId3" Type="http://schemas.openxmlformats.org/officeDocument/2006/relationships/image" Target="../media/image58.png"/><Relationship Id="rId21" Type="http://schemas.openxmlformats.org/officeDocument/2006/relationships/image" Target="../media/image73.png"/><Relationship Id="rId7" Type="http://schemas.openxmlformats.org/officeDocument/2006/relationships/image" Target="../media/image61.png"/><Relationship Id="rId12" Type="http://schemas.openxmlformats.org/officeDocument/2006/relationships/image" Target="../media/image64.svg"/><Relationship Id="rId17" Type="http://schemas.openxmlformats.org/officeDocument/2006/relationships/image" Target="../media/image69.png"/><Relationship Id="rId25" Type="http://schemas.openxmlformats.org/officeDocument/2006/relationships/image" Target="../media/image77.png"/><Relationship Id="rId2" Type="http://schemas.openxmlformats.org/officeDocument/2006/relationships/image" Target="../media/image57.jpeg"/><Relationship Id="rId16" Type="http://schemas.openxmlformats.org/officeDocument/2006/relationships/image" Target="../media/image68.svg"/><Relationship Id="rId20" Type="http://schemas.openxmlformats.org/officeDocument/2006/relationships/image" Target="../media/image72.svg"/><Relationship Id="rId29"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hyperlink" Target="https://www.youtube.com/shorts/jKVYaXwyTqM" TargetMode="External"/><Relationship Id="rId11" Type="http://schemas.openxmlformats.org/officeDocument/2006/relationships/image" Target="../media/image63.png"/><Relationship Id="rId24" Type="http://schemas.openxmlformats.org/officeDocument/2006/relationships/image" Target="../media/image76.svg"/><Relationship Id="rId5" Type="http://schemas.openxmlformats.org/officeDocument/2006/relationships/image" Target="../media/image60.png"/><Relationship Id="rId15" Type="http://schemas.openxmlformats.org/officeDocument/2006/relationships/image" Target="../media/image67.png"/><Relationship Id="rId23" Type="http://schemas.openxmlformats.org/officeDocument/2006/relationships/image" Target="../media/image75.png"/><Relationship Id="rId28" Type="http://schemas.openxmlformats.org/officeDocument/2006/relationships/image" Target="../media/image80.svg"/><Relationship Id="rId10" Type="http://schemas.openxmlformats.org/officeDocument/2006/relationships/hyperlink" Target="https://usio.com/the-power-of-simplicity-in-donation-platforms-with-integrated-payments/" TargetMode="External"/><Relationship Id="rId19" Type="http://schemas.openxmlformats.org/officeDocument/2006/relationships/image" Target="../media/image71.png"/><Relationship Id="rId4" Type="http://schemas.openxmlformats.org/officeDocument/2006/relationships/image" Target="../media/image59.png"/><Relationship Id="rId9" Type="http://schemas.openxmlformats.org/officeDocument/2006/relationships/hyperlink" Target="https://www.youtube.com/watch?v=j5gvdXCYRUs" TargetMode="External"/><Relationship Id="rId14" Type="http://schemas.openxmlformats.org/officeDocument/2006/relationships/image" Target="../media/image66.svg"/><Relationship Id="rId22" Type="http://schemas.openxmlformats.org/officeDocument/2006/relationships/image" Target="../media/image74.svg"/><Relationship Id="rId27" Type="http://schemas.openxmlformats.org/officeDocument/2006/relationships/image" Target="../media/image79.png"/><Relationship Id="rId30" Type="http://schemas.openxmlformats.org/officeDocument/2006/relationships/image" Target="../media/image8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4.pn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84.svg"/><Relationship Id="rId2" Type="http://schemas.openxmlformats.org/officeDocument/2006/relationships/image" Target="../media/image13.jpeg"/><Relationship Id="rId16"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9.svg"/><Relationship Id="rId5" Type="http://schemas.openxmlformats.org/officeDocument/2006/relationships/image" Target="../media/image7.svg"/><Relationship Id="rId15" Type="http://schemas.openxmlformats.org/officeDocument/2006/relationships/image" Target="../media/image23.sv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17.sv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86.emf"/><Relationship Id="rId7" Type="http://schemas.openxmlformats.org/officeDocument/2006/relationships/image" Target="../media/image4.pn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4.png"/><Relationship Id="rId7" Type="http://schemas.openxmlformats.org/officeDocument/2006/relationships/image" Target="../media/image94.png"/><Relationship Id="rId2"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jpe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18" Type="http://schemas.openxmlformats.org/officeDocument/2006/relationships/image" Target="../media/image99.png"/><Relationship Id="rId3" Type="http://schemas.openxmlformats.org/officeDocument/2006/relationships/hyperlink" Target="https://www.youtube.com/shorts/oRfvwMZXMkc" TargetMode="External"/><Relationship Id="rId21" Type="http://schemas.openxmlformats.org/officeDocument/2006/relationships/image" Target="../media/image102.png"/><Relationship Id="rId7" Type="http://schemas.openxmlformats.org/officeDocument/2006/relationships/hyperlink" Target="https://www.businesswire.com/news/home/20240501075202/en/Usio%E2%80%99s-Card-Issuing-Platform-Enables-MOBILEMONEY%E2%80%99S-Innovative-Reverse-ATM-Kiosks-to-Issue-Hundreds-of-Thousands-of-Cards-at-Cashless-Venues-and-Events" TargetMode="External"/><Relationship Id="rId12" Type="http://schemas.openxmlformats.org/officeDocument/2006/relationships/image" Target="../media/image67.png"/><Relationship Id="rId17" Type="http://schemas.openxmlformats.org/officeDocument/2006/relationships/image" Target="../media/image98.png"/><Relationship Id="rId25" Type="http://schemas.openxmlformats.org/officeDocument/2006/relationships/image" Target="../media/image4.png"/><Relationship Id="rId2" Type="http://schemas.openxmlformats.org/officeDocument/2006/relationships/image" Target="../media/image57.jpeg"/><Relationship Id="rId16" Type="http://schemas.openxmlformats.org/officeDocument/2006/relationships/image" Target="../media/image97.png"/><Relationship Id="rId20" Type="http://schemas.openxmlformats.org/officeDocument/2006/relationships/image" Target="../media/image101.svg"/><Relationship Id="rId1" Type="http://schemas.openxmlformats.org/officeDocument/2006/relationships/slideLayout" Target="../slideLayouts/slideLayout1.xml"/><Relationship Id="rId6" Type="http://schemas.openxmlformats.org/officeDocument/2006/relationships/hyperlink" Target="https://youtu.be/cvtLo0pFsuQ" TargetMode="External"/><Relationship Id="rId11" Type="http://schemas.openxmlformats.org/officeDocument/2006/relationships/image" Target="../media/image66.svg"/><Relationship Id="rId24" Type="http://schemas.openxmlformats.org/officeDocument/2006/relationships/image" Target="../media/image105.svg"/><Relationship Id="rId5" Type="http://schemas.openxmlformats.org/officeDocument/2006/relationships/image" Target="../media/image62.svg"/><Relationship Id="rId15" Type="http://schemas.openxmlformats.org/officeDocument/2006/relationships/image" Target="../media/image82.svg"/><Relationship Id="rId23" Type="http://schemas.openxmlformats.org/officeDocument/2006/relationships/image" Target="../media/image104.png"/><Relationship Id="rId10" Type="http://schemas.openxmlformats.org/officeDocument/2006/relationships/image" Target="../media/image65.png"/><Relationship Id="rId19" Type="http://schemas.openxmlformats.org/officeDocument/2006/relationships/image" Target="../media/image100.png"/><Relationship Id="rId4" Type="http://schemas.openxmlformats.org/officeDocument/2006/relationships/image" Target="../media/image61.png"/><Relationship Id="rId9" Type="http://schemas.openxmlformats.org/officeDocument/2006/relationships/image" Target="../media/image64.svg"/><Relationship Id="rId14" Type="http://schemas.openxmlformats.org/officeDocument/2006/relationships/image" Target="../media/image81.png"/><Relationship Id="rId22" Type="http://schemas.openxmlformats.org/officeDocument/2006/relationships/image" Target="../media/image103.svg"/></Relationships>
</file>

<file path=ppt/slides/_rels/slide13.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0.svg"/><Relationship Id="rId3" Type="http://schemas.openxmlformats.org/officeDocument/2006/relationships/image" Target="../media/image4.png"/><Relationship Id="rId7" Type="http://schemas.openxmlformats.org/officeDocument/2006/relationships/image" Target="../media/image23.svg"/><Relationship Id="rId12" Type="http://schemas.openxmlformats.org/officeDocument/2006/relationships/image" Target="../media/image109.png"/><Relationship Id="rId2" Type="http://schemas.openxmlformats.org/officeDocument/2006/relationships/image" Target="../media/image106.jpe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11.svg"/><Relationship Id="rId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08.svg"/></Relationships>
</file>

<file path=ppt/slides/_rels/slide1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6.jpeg"/><Relationship Id="rId1" Type="http://schemas.openxmlformats.org/officeDocument/2006/relationships/slideLayout" Target="../slideLayouts/slideLayout1.xml"/><Relationship Id="rId5" Type="http://schemas.openxmlformats.org/officeDocument/2006/relationships/image" Target="../media/image117.emf"/><Relationship Id="rId4" Type="http://schemas.openxmlformats.org/officeDocument/2006/relationships/package" Target="../embeddings/Microsoft_Excel_Worksheet.xlsx"/></Relationships>
</file>

<file path=ppt/slides/_rels/slide18.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4.png"/><Relationship Id="rId7" Type="http://schemas.openxmlformats.org/officeDocument/2006/relationships/image" Target="../media/image121.png"/><Relationship Id="rId2"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120.svg"/><Relationship Id="rId5" Type="http://schemas.openxmlformats.org/officeDocument/2006/relationships/image" Target="../media/image119.png"/><Relationship Id="rId10" Type="http://schemas.openxmlformats.org/officeDocument/2006/relationships/image" Target="../media/image124.svg"/><Relationship Id="rId4" Type="http://schemas.openxmlformats.org/officeDocument/2006/relationships/image" Target="../media/image118.png"/><Relationship Id="rId9" Type="http://schemas.openxmlformats.org/officeDocument/2006/relationships/image" Target="../media/image12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6.jpeg"/><Relationship Id="rId1" Type="http://schemas.openxmlformats.org/officeDocument/2006/relationships/slideLayout" Target="../slideLayouts/slideLayout1.xml"/><Relationship Id="rId4" Type="http://schemas.openxmlformats.org/officeDocument/2006/relationships/image" Target="../media/image125.png"/></Relationships>
</file>

<file path=ppt/slides/_rels/slide20.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4.png"/><Relationship Id="rId7" Type="http://schemas.microsoft.com/office/2007/relationships/hdphoto" Target="../media/hdphoto2.wdp"/><Relationship Id="rId12" Type="http://schemas.openxmlformats.org/officeDocument/2006/relationships/image" Target="../media/image132.png"/><Relationship Id="rId2" Type="http://schemas.openxmlformats.org/officeDocument/2006/relationships/image" Target="../media/image113.jpeg"/><Relationship Id="rId1" Type="http://schemas.openxmlformats.org/officeDocument/2006/relationships/slideLayout" Target="../slideLayouts/slideLayout1.xml"/><Relationship Id="rId6" Type="http://schemas.openxmlformats.org/officeDocument/2006/relationships/image" Target="../media/image127.png"/><Relationship Id="rId11" Type="http://schemas.openxmlformats.org/officeDocument/2006/relationships/image" Target="../media/image131.svg"/><Relationship Id="rId5" Type="http://schemas.microsoft.com/office/2007/relationships/hdphoto" Target="../media/hdphoto1.wdp"/><Relationship Id="rId10" Type="http://schemas.openxmlformats.org/officeDocument/2006/relationships/image" Target="../media/image130.png"/><Relationship Id="rId4" Type="http://schemas.openxmlformats.org/officeDocument/2006/relationships/image" Target="../media/image126.png"/><Relationship Id="rId9" Type="http://schemas.openxmlformats.org/officeDocument/2006/relationships/image" Target="../media/image129.sv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3.jpeg"/><Relationship Id="rId1" Type="http://schemas.openxmlformats.org/officeDocument/2006/relationships/slideLayout" Target="../slideLayouts/slideLayout1.xml"/><Relationship Id="rId4" Type="http://schemas.openxmlformats.org/officeDocument/2006/relationships/image" Target="../media/image133.png"/></Relationships>
</file>

<file path=ppt/slides/_rels/slide22.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4.png"/><Relationship Id="rId7" Type="http://schemas.openxmlformats.org/officeDocument/2006/relationships/image" Target="../media/image137.png"/><Relationship Id="rId2" Type="http://schemas.openxmlformats.org/officeDocument/2006/relationships/image" Target="../media/image116.jpeg"/><Relationship Id="rId1" Type="http://schemas.openxmlformats.org/officeDocument/2006/relationships/slideLayout" Target="../slideLayouts/slideLayout1.xml"/><Relationship Id="rId6" Type="http://schemas.openxmlformats.org/officeDocument/2006/relationships/image" Target="../media/image136.svg"/><Relationship Id="rId11" Type="http://schemas.microsoft.com/office/2007/relationships/hdphoto" Target="../media/hdphoto3.wdp"/><Relationship Id="rId5" Type="http://schemas.openxmlformats.org/officeDocument/2006/relationships/image" Target="../media/image135.png"/><Relationship Id="rId10" Type="http://schemas.openxmlformats.org/officeDocument/2006/relationships/image" Target="../media/image138.png"/><Relationship Id="rId4" Type="http://schemas.openxmlformats.org/officeDocument/2006/relationships/image" Target="../media/image134.png"/><Relationship Id="rId9"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5.wdp"/><Relationship Id="rId2"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140.png"/><Relationship Id="rId5" Type="http://schemas.microsoft.com/office/2007/relationships/hdphoto" Target="../media/hdphoto4.wdp"/><Relationship Id="rId4" Type="http://schemas.openxmlformats.org/officeDocument/2006/relationships/image" Target="../media/image139.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3.png"/><Relationship Id="rId2" Type="http://schemas.openxmlformats.org/officeDocument/2006/relationships/image" Target="../media/image116.jpeg"/><Relationship Id="rId1" Type="http://schemas.openxmlformats.org/officeDocument/2006/relationships/slideLayout" Target="../slideLayouts/slideLayout1.xml"/><Relationship Id="rId6" Type="http://schemas.openxmlformats.org/officeDocument/2006/relationships/image" Target="../media/image142.png"/><Relationship Id="rId5" Type="http://schemas.microsoft.com/office/2007/relationships/hdphoto" Target="../media/hdphoto6.wdp"/><Relationship Id="rId4" Type="http://schemas.openxmlformats.org/officeDocument/2006/relationships/image" Target="../media/image141.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145.png"/><Relationship Id="rId18" Type="http://schemas.openxmlformats.org/officeDocument/2006/relationships/image" Target="../media/image4.png"/><Relationship Id="rId3" Type="http://schemas.openxmlformats.org/officeDocument/2006/relationships/image" Target="../media/image65.png"/><Relationship Id="rId7" Type="http://schemas.openxmlformats.org/officeDocument/2006/relationships/image" Target="../media/image81.png"/><Relationship Id="rId12" Type="http://schemas.openxmlformats.org/officeDocument/2006/relationships/image" Target="../media/image103.svg"/><Relationship Id="rId17" Type="http://schemas.openxmlformats.org/officeDocument/2006/relationships/image" Target="../media/image149.png"/><Relationship Id="rId2" Type="http://schemas.openxmlformats.org/officeDocument/2006/relationships/image" Target="../media/image144.jpeg"/><Relationship Id="rId16" Type="http://schemas.openxmlformats.org/officeDocument/2006/relationships/image" Target="../media/image148.png"/><Relationship Id="rId1" Type="http://schemas.openxmlformats.org/officeDocument/2006/relationships/slideLayout" Target="../slideLayouts/slideLayout1.xml"/><Relationship Id="rId6" Type="http://schemas.openxmlformats.org/officeDocument/2006/relationships/image" Target="../media/image68.svg"/><Relationship Id="rId11" Type="http://schemas.openxmlformats.org/officeDocument/2006/relationships/image" Target="../media/image102.png"/><Relationship Id="rId5" Type="http://schemas.openxmlformats.org/officeDocument/2006/relationships/image" Target="../media/image67.png"/><Relationship Id="rId15" Type="http://schemas.openxmlformats.org/officeDocument/2006/relationships/image" Target="../media/image147.png"/><Relationship Id="rId10" Type="http://schemas.openxmlformats.org/officeDocument/2006/relationships/image" Target="../media/image101.svg"/><Relationship Id="rId4" Type="http://schemas.openxmlformats.org/officeDocument/2006/relationships/image" Target="../media/image66.svg"/><Relationship Id="rId9" Type="http://schemas.openxmlformats.org/officeDocument/2006/relationships/image" Target="../media/image100.png"/><Relationship Id="rId14" Type="http://schemas.openxmlformats.org/officeDocument/2006/relationships/image" Target="../media/image14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118985-F136-BE21-EDF9-272E3A57D155}"/>
              </a:ext>
            </a:extLst>
          </p:cNvPr>
          <p:cNvSpPr/>
          <p:nvPr/>
        </p:nvSpPr>
        <p:spPr>
          <a:xfrm>
            <a:off x="5948129" y="0"/>
            <a:ext cx="6243870"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holding a credit card&#10;&#10;AI-generated content may be incorrect.">
            <a:extLst>
              <a:ext uri="{FF2B5EF4-FFF2-40B4-BE49-F238E27FC236}">
                <a16:creationId xmlns:a16="http://schemas.microsoft.com/office/drawing/2014/main" id="{B48C0854-1DED-89C7-D4DB-B8BDD2F33727}"/>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5407593" y="-28487"/>
            <a:ext cx="6692131" cy="688648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1212480" y="4157355"/>
            <a:ext cx="4148975" cy="1815882"/>
          </a:xfrm>
          <a:prstGeom prst="rect">
            <a:avLst/>
          </a:prstGeom>
          <a:noFill/>
        </p:spPr>
        <p:txBody>
          <a:bodyPr wrap="square" rtlCol="0">
            <a:spAutoFit/>
          </a:bodyPr>
          <a:lstStyle/>
          <a:p>
            <a:r>
              <a:rPr lang="en-US" sz="2800" dirty="0">
                <a:solidFill>
                  <a:srgbClr val="011E65"/>
                </a:solidFill>
                <a:latin typeface="Arial" panose="020B0604020202020204" pitchFamily="34" charset="0"/>
                <a:cs typeface="Arial" panose="020B0604020202020204" pitchFamily="34" charset="0"/>
              </a:rPr>
              <a:t>To The Ultimate </a:t>
            </a:r>
            <a:r>
              <a:rPr lang="en-US" sz="2800" b="1" dirty="0">
                <a:solidFill>
                  <a:srgbClr val="FFCF01"/>
                </a:solidFill>
                <a:latin typeface="Arial" panose="020B0604020202020204" pitchFamily="34" charset="0"/>
                <a:cs typeface="Arial" panose="020B0604020202020204" pitchFamily="34" charset="0"/>
              </a:rPr>
              <a:t>Payments &amp; Funds Disbursement </a:t>
            </a:r>
          </a:p>
          <a:p>
            <a:r>
              <a:rPr lang="en-US" sz="2800" dirty="0">
                <a:solidFill>
                  <a:srgbClr val="011E65"/>
                </a:solidFill>
                <a:latin typeface="Arial" panose="020B0604020202020204" pitchFamily="34" charset="0"/>
                <a:cs typeface="Arial" panose="020B0604020202020204" pitchFamily="34" charset="0"/>
              </a:rPr>
              <a:t>Solution</a:t>
            </a:r>
          </a:p>
        </p:txBody>
      </p:sp>
      <p:cxnSp>
        <p:nvCxnSpPr>
          <p:cNvPr id="13" name="Straight Connector 12">
            <a:extLst>
              <a:ext uri="{FF2B5EF4-FFF2-40B4-BE49-F238E27FC236}">
                <a16:creationId xmlns:a16="http://schemas.microsoft.com/office/drawing/2014/main" id="{8A8857A4-05D1-8920-B24B-64F52A813299}"/>
              </a:ext>
            </a:extLst>
          </p:cNvPr>
          <p:cNvCxnSpPr>
            <a:cxnSpLocks/>
          </p:cNvCxnSpPr>
          <p:nvPr/>
        </p:nvCxnSpPr>
        <p:spPr>
          <a:xfrm flipV="1">
            <a:off x="1249760" y="415636"/>
            <a:ext cx="0" cy="2050838"/>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846FB-517F-3ED1-B2ED-23680B63FB68}"/>
              </a:ext>
            </a:extLst>
          </p:cNvPr>
          <p:cNvCxnSpPr>
            <a:cxnSpLocks/>
          </p:cNvCxnSpPr>
          <p:nvPr/>
        </p:nvCxnSpPr>
        <p:spPr>
          <a:xfrm>
            <a:off x="1246646" y="415636"/>
            <a:ext cx="9753863"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01D81D5-636E-DC8A-2CF4-EC104B7B1C20}"/>
              </a:ext>
            </a:extLst>
          </p:cNvPr>
          <p:cNvCxnSpPr>
            <a:cxnSpLocks/>
          </p:cNvCxnSpPr>
          <p:nvPr/>
        </p:nvCxnSpPr>
        <p:spPr>
          <a:xfrm flipV="1">
            <a:off x="11005126" y="415636"/>
            <a:ext cx="0" cy="5107709"/>
          </a:xfrm>
          <a:prstGeom prst="line">
            <a:avLst/>
          </a:prstGeom>
          <a:ln>
            <a:solidFill>
              <a:srgbClr val="FFCF01"/>
            </a:solidFill>
            <a:headEnd type="oval"/>
            <a:tailEnd type="none"/>
          </a:ln>
        </p:spPr>
        <p:style>
          <a:lnRef idx="2">
            <a:schemeClr val="accent1"/>
          </a:lnRef>
          <a:fillRef idx="0">
            <a:schemeClr val="accent1"/>
          </a:fillRef>
          <a:effectRef idx="1">
            <a:schemeClr val="accent1"/>
          </a:effectRef>
          <a:fontRef idx="minor">
            <a:schemeClr val="tx1"/>
          </a:fontRef>
        </p:style>
      </p:cxnSp>
      <p:pic>
        <p:nvPicPr>
          <p:cNvPr id="21" name="Picture 20" descr="A white text on a black background&#10;&#10;AI-generated content may be incorrect.">
            <a:extLst>
              <a:ext uri="{FF2B5EF4-FFF2-40B4-BE49-F238E27FC236}">
                <a16:creationId xmlns:a16="http://schemas.microsoft.com/office/drawing/2014/main" id="{267B4A45-EF59-6CEA-3833-A77C2E60A4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65193" y="5797616"/>
            <a:ext cx="2258943" cy="786112"/>
          </a:xfrm>
          <a:prstGeom prst="rect">
            <a:avLst/>
          </a:prstGeom>
        </p:spPr>
      </p:pic>
      <p:sp>
        <p:nvSpPr>
          <p:cNvPr id="4" name="TextBox 3">
            <a:extLst>
              <a:ext uri="{FF2B5EF4-FFF2-40B4-BE49-F238E27FC236}">
                <a16:creationId xmlns:a16="http://schemas.microsoft.com/office/drawing/2014/main" id="{16154BDE-C5EC-D560-4D43-CF84B2120F47}"/>
              </a:ext>
            </a:extLst>
          </p:cNvPr>
          <p:cNvSpPr txBox="1"/>
          <p:nvPr/>
        </p:nvSpPr>
        <p:spPr>
          <a:xfrm>
            <a:off x="1075920" y="2273332"/>
            <a:ext cx="9836931" cy="2092881"/>
          </a:xfrm>
          <a:prstGeom prst="rect">
            <a:avLst/>
          </a:prstGeom>
          <a:noFill/>
        </p:spPr>
        <p:txBody>
          <a:bodyPr wrap="square">
            <a:spAutoFit/>
          </a:bodyPr>
          <a:lstStyle/>
          <a:p>
            <a:r>
              <a:rPr lang="en-US" sz="12800" b="1" dirty="0">
                <a:solidFill>
                  <a:srgbClr val="011E65"/>
                </a:solidFill>
                <a:latin typeface="Arial" panose="020B0604020202020204" pitchFamily="34" charset="0"/>
                <a:cs typeface="Arial" panose="020B0604020202020204" pitchFamily="34" charset="0"/>
              </a:rPr>
              <a:t>WELC</a:t>
            </a:r>
            <a:r>
              <a:rPr lang="en-US" sz="12800" b="1" dirty="0">
                <a:solidFill>
                  <a:srgbClr val="FFCF01"/>
                </a:solidFill>
                <a:latin typeface="Arial" panose="020B0604020202020204" pitchFamily="34" charset="0"/>
                <a:cs typeface="Arial" panose="020B0604020202020204" pitchFamily="34" charset="0"/>
              </a:rPr>
              <a:t>OME</a:t>
            </a:r>
            <a:endParaRPr lang="en-US" sz="12800" dirty="0">
              <a:solidFill>
                <a:srgbClr val="FFCF01"/>
              </a:solidFill>
            </a:endParaRPr>
          </a:p>
        </p:txBody>
      </p:sp>
    </p:spTree>
    <p:extLst>
      <p:ext uri="{BB962C8B-B14F-4D97-AF65-F5344CB8AC3E}">
        <p14:creationId xmlns:p14="http://schemas.microsoft.com/office/powerpoint/2010/main" val="143600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118985-F136-BE21-EDF9-272E3A57D155}"/>
              </a:ext>
            </a:extLst>
          </p:cNvPr>
          <p:cNvSpPr/>
          <p:nvPr/>
        </p:nvSpPr>
        <p:spPr>
          <a:xfrm>
            <a:off x="-49420" y="0"/>
            <a:ext cx="4159602"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holding a credit card&#10;&#10;AI-generated content may be incorrect.">
            <a:extLst>
              <a:ext uri="{FF2B5EF4-FFF2-40B4-BE49-F238E27FC236}">
                <a16:creationId xmlns:a16="http://schemas.microsoft.com/office/drawing/2014/main" id="{B48C0854-1DED-89C7-D4DB-B8BDD2F33727}"/>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54037" y="-14244"/>
            <a:ext cx="4164219" cy="688648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1972656" y="3799443"/>
            <a:ext cx="5578763" cy="744948"/>
          </a:xfrm>
          <a:prstGeom prst="rect">
            <a:avLst/>
          </a:prstGeom>
          <a:noFill/>
        </p:spPr>
        <p:txBody>
          <a:bodyPr wrap="square" rtlCol="0">
            <a:spAutoFit/>
          </a:bodyPr>
          <a:lstStyle/>
          <a:p>
            <a:pPr>
              <a:lnSpc>
                <a:spcPts val="4600"/>
              </a:lnSpc>
            </a:pPr>
            <a:r>
              <a:rPr lang="en-US" sz="7200" b="1" dirty="0">
                <a:solidFill>
                  <a:srgbClr val="FFCF01"/>
                </a:solidFill>
                <a:latin typeface="Arial" panose="020B0604020202020204" pitchFamily="34" charset="0"/>
                <a:cs typeface="Arial" panose="020B0604020202020204" pitchFamily="34" charset="0"/>
              </a:rPr>
              <a:t>ABO</a:t>
            </a:r>
            <a:r>
              <a:rPr lang="en-US" sz="7200" b="1" dirty="0">
                <a:solidFill>
                  <a:srgbClr val="011E65"/>
                </a:solidFill>
                <a:latin typeface="Arial" panose="020B0604020202020204" pitchFamily="34" charset="0"/>
                <a:cs typeface="Arial" panose="020B0604020202020204" pitchFamily="34" charset="0"/>
              </a:rPr>
              <a:t>UT</a:t>
            </a:r>
            <a:endParaRPr lang="en-US" sz="4000" b="1" dirty="0">
              <a:solidFill>
                <a:srgbClr val="011E65"/>
              </a:solidFill>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8A8857A4-05D1-8920-B24B-64F52A813299}"/>
              </a:ext>
            </a:extLst>
          </p:cNvPr>
          <p:cNvCxnSpPr>
            <a:cxnSpLocks/>
          </p:cNvCxnSpPr>
          <p:nvPr/>
        </p:nvCxnSpPr>
        <p:spPr>
          <a:xfrm flipV="1">
            <a:off x="2133601" y="4544391"/>
            <a:ext cx="0" cy="1764821"/>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846FB-517F-3ED1-B2ED-23680B63FB68}"/>
              </a:ext>
            </a:extLst>
          </p:cNvPr>
          <p:cNvCxnSpPr>
            <a:cxnSpLocks/>
          </p:cNvCxnSpPr>
          <p:nvPr/>
        </p:nvCxnSpPr>
        <p:spPr>
          <a:xfrm>
            <a:off x="2133601" y="6309212"/>
            <a:ext cx="88715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01D81D5-636E-DC8A-2CF4-EC104B7B1C20}"/>
              </a:ext>
            </a:extLst>
          </p:cNvPr>
          <p:cNvCxnSpPr>
            <a:cxnSpLocks/>
          </p:cNvCxnSpPr>
          <p:nvPr/>
        </p:nvCxnSpPr>
        <p:spPr>
          <a:xfrm flipV="1">
            <a:off x="11005126" y="1215853"/>
            <a:ext cx="0" cy="5093359"/>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21" name="Picture 20" descr="A white text on a black background&#10;&#10;AI-generated content may be incorrect.">
            <a:extLst>
              <a:ext uri="{FF2B5EF4-FFF2-40B4-BE49-F238E27FC236}">
                <a16:creationId xmlns:a16="http://schemas.microsoft.com/office/drawing/2014/main" id="{267B4A45-EF59-6CEA-3833-A77C2E60A4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739" y="415636"/>
            <a:ext cx="1129472" cy="393056"/>
          </a:xfrm>
          <a:prstGeom prst="rect">
            <a:avLst/>
          </a:prstGeom>
        </p:spPr>
      </p:pic>
      <p:sp>
        <p:nvSpPr>
          <p:cNvPr id="9" name="TextBox 8">
            <a:extLst>
              <a:ext uri="{FF2B5EF4-FFF2-40B4-BE49-F238E27FC236}">
                <a16:creationId xmlns:a16="http://schemas.microsoft.com/office/drawing/2014/main" id="{E5E3BBA9-159D-D45C-19F2-EC9E841BED9A}"/>
              </a:ext>
            </a:extLst>
          </p:cNvPr>
          <p:cNvSpPr txBox="1"/>
          <p:nvPr/>
        </p:nvSpPr>
        <p:spPr>
          <a:xfrm>
            <a:off x="5681521" y="3443243"/>
            <a:ext cx="4800598" cy="2551148"/>
          </a:xfrm>
          <a:prstGeom prst="rect">
            <a:avLst/>
          </a:prstGeom>
          <a:noFill/>
        </p:spPr>
        <p:txBody>
          <a:bodyPr wrap="square" rtlCol="0">
            <a:spAutoFit/>
          </a:bodyPr>
          <a:lstStyle/>
          <a:p>
            <a:pPr>
              <a:lnSpc>
                <a:spcPct val="150000"/>
              </a:lnSpc>
            </a:pPr>
            <a:r>
              <a:rPr lang="en-US" sz="1200" b="0" i="0" dirty="0">
                <a:solidFill>
                  <a:srgbClr val="000000"/>
                </a:solidFill>
                <a:effectLst/>
                <a:latin typeface="Arial" panose="020B0604020202020204" pitchFamily="34" charset="0"/>
                <a:cs typeface="Arial" panose="020B0604020202020204" pitchFamily="34" charset="0"/>
              </a:rPr>
              <a:t>Usio, voted </a:t>
            </a:r>
            <a:r>
              <a:rPr lang="en-US" sz="1200" b="1" i="1" dirty="0">
                <a:solidFill>
                  <a:srgbClr val="000000"/>
                </a:solidFill>
                <a:effectLst/>
                <a:latin typeface="Arial" panose="020B0604020202020204" pitchFamily="34" charset="0"/>
                <a:cs typeface="Arial" panose="020B0604020202020204" pitchFamily="34" charset="0"/>
              </a:rPr>
              <a:t>Top 25  Payments Technology Co., </a:t>
            </a:r>
            <a:r>
              <a:rPr lang="en-US" sz="1200" b="0" i="0" dirty="0">
                <a:solidFill>
                  <a:srgbClr val="000000"/>
                </a:solidFill>
                <a:effectLst/>
                <a:latin typeface="Arial" panose="020B0604020202020204" pitchFamily="34" charset="0"/>
                <a:cs typeface="Arial" panose="020B0604020202020204" pitchFamily="34" charset="0"/>
              </a:rPr>
              <a:t>delivers a modular, scalable payments infrastructure designed to adapt to your business needs. Whether you’re a SaaS company looking to monetize payments, a government agency streamlining fund disbursements, or an enterprise managing high-volume</a:t>
            </a:r>
            <a:r>
              <a:rPr lang="en-US" sz="1200" dirty="0">
                <a:solidFill>
                  <a:srgbClr val="000000"/>
                </a:solidFill>
                <a:latin typeface="Arial" panose="020B0604020202020204" pitchFamily="34" charset="0"/>
                <a:cs typeface="Arial" panose="020B0604020202020204" pitchFamily="34" charset="0"/>
              </a:rPr>
              <a:t> print</a:t>
            </a:r>
            <a:r>
              <a:rPr lang="en-US" sz="1200" b="0" i="0" dirty="0">
                <a:solidFill>
                  <a:srgbClr val="000000"/>
                </a:solidFill>
                <a:effectLst/>
                <a:latin typeface="Arial" panose="020B0604020202020204" pitchFamily="34" charset="0"/>
                <a:cs typeface="Arial" panose="020B0604020202020204" pitchFamily="34" charset="0"/>
              </a:rPr>
              <a:t> billing, Usio simplifies payments, accelerates revenue, and enhances the customer experience. With seamless integration and flexible payment solutions, Usio empowers businesses to scale effortlessly while optimizing cash flow.</a:t>
            </a:r>
            <a:endParaRPr lang="en-US" sz="120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ABFDFD51-6389-8D8E-72C2-487F46313379}"/>
              </a:ext>
            </a:extLst>
          </p:cNvPr>
          <p:cNvSpPr/>
          <p:nvPr/>
        </p:nvSpPr>
        <p:spPr>
          <a:xfrm>
            <a:off x="5678645" y="1215853"/>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2B67584E-3B48-EE4D-39BC-C193F599A026}"/>
              </a:ext>
            </a:extLst>
          </p:cNvPr>
          <p:cNvSpPr txBox="1"/>
          <p:nvPr/>
        </p:nvSpPr>
        <p:spPr>
          <a:xfrm>
            <a:off x="5843317" y="1003147"/>
            <a:ext cx="4800598" cy="2181816"/>
          </a:xfrm>
          <a:prstGeom prst="rect">
            <a:avLst/>
          </a:prstGeom>
          <a:noFill/>
        </p:spPr>
        <p:txBody>
          <a:bodyPr wrap="square" rtlCol="0">
            <a:spAutoFit/>
          </a:bodyPr>
          <a:lstStyle/>
          <a:p>
            <a:pPr>
              <a:lnSpc>
                <a:spcPct val="200000"/>
              </a:lnSpc>
            </a:pPr>
            <a:r>
              <a:rPr lang="en-US" sz="1200" b="0" i="0" dirty="0">
                <a:solidFill>
                  <a:srgbClr val="000000"/>
                </a:solidFill>
                <a:effectLst/>
                <a:latin typeface="Arial" panose="020B0604020202020204" pitchFamily="34" charset="0"/>
                <a:cs typeface="Arial" panose="020B0604020202020204" pitchFamily="34" charset="0"/>
              </a:rPr>
              <a:t>Founded in 1998</a:t>
            </a:r>
          </a:p>
          <a:p>
            <a:pPr>
              <a:lnSpc>
                <a:spcPct val="200000"/>
              </a:lnSpc>
            </a:pPr>
            <a:r>
              <a:rPr lang="en-US" sz="1200" dirty="0">
                <a:solidFill>
                  <a:srgbClr val="000000"/>
                </a:solidFill>
                <a:latin typeface="Arial" panose="020B0604020202020204" pitchFamily="34" charset="0"/>
                <a:cs typeface="Arial" panose="020B0604020202020204" pitchFamily="34" charset="0"/>
              </a:rPr>
              <a:t>Nacha Certified &amp; HIPPA Compliant</a:t>
            </a:r>
          </a:p>
          <a:p>
            <a:pPr>
              <a:lnSpc>
                <a:spcPct val="200000"/>
              </a:lnSpc>
            </a:pPr>
            <a:r>
              <a:rPr lang="en-US" sz="1200" b="0" i="0" dirty="0">
                <a:solidFill>
                  <a:srgbClr val="000000"/>
                </a:solidFill>
                <a:effectLst/>
                <a:latin typeface="Arial" panose="020B0604020202020204" pitchFamily="34" charset="0"/>
                <a:cs typeface="Arial" panose="020B0604020202020204" pitchFamily="34" charset="0"/>
              </a:rPr>
              <a:t>Highest Level of Security, </a:t>
            </a:r>
            <a:r>
              <a:rPr lang="en-US" sz="1200" b="1" i="1" dirty="0">
                <a:solidFill>
                  <a:srgbClr val="000000"/>
                </a:solidFill>
                <a:effectLst/>
                <a:latin typeface="Arial" panose="020B0604020202020204" pitchFamily="34" charset="0"/>
                <a:cs typeface="Arial" panose="020B0604020202020204" pitchFamily="34" charset="0"/>
              </a:rPr>
              <a:t>Guaranteed</a:t>
            </a:r>
          </a:p>
          <a:p>
            <a:pPr>
              <a:lnSpc>
                <a:spcPct val="200000"/>
              </a:lnSpc>
            </a:pPr>
            <a:r>
              <a:rPr lang="en-US" sz="1200" dirty="0">
                <a:solidFill>
                  <a:srgbClr val="000000"/>
                </a:solidFill>
                <a:latin typeface="Arial" panose="020B0604020202020204" pitchFamily="34" charset="0"/>
                <a:cs typeface="Arial" panose="020B0604020202020204" pitchFamily="34" charset="0"/>
              </a:rPr>
              <a:t>5 Star Customer Service, </a:t>
            </a:r>
            <a:r>
              <a:rPr lang="en-US" sz="1200" b="1" i="1" dirty="0">
                <a:solidFill>
                  <a:srgbClr val="000000"/>
                </a:solidFill>
                <a:latin typeface="Arial" panose="020B0604020202020204" pitchFamily="34" charset="0"/>
                <a:cs typeface="Arial" panose="020B0604020202020204" pitchFamily="34" charset="0"/>
              </a:rPr>
              <a:t>Verified!</a:t>
            </a:r>
          </a:p>
          <a:p>
            <a:pPr>
              <a:lnSpc>
                <a:spcPct val="200000"/>
              </a:lnSpc>
            </a:pPr>
            <a:r>
              <a:rPr lang="en-US" sz="1200" dirty="0">
                <a:solidFill>
                  <a:srgbClr val="000000"/>
                </a:solidFill>
                <a:latin typeface="Arial" panose="020B0604020202020204" pitchFamily="34" charset="0"/>
                <a:cs typeface="Arial" panose="020B0604020202020204" pitchFamily="34" charset="0"/>
              </a:rPr>
              <a:t>Publicly Traded: Nasdaq: USIO</a:t>
            </a:r>
            <a:endParaRPr lang="en-US" sz="1200" dirty="0">
              <a:solidFill>
                <a:srgbClr val="000000"/>
              </a:solidFill>
              <a:effectLst/>
              <a:latin typeface="Arial" panose="020B0604020202020204" pitchFamily="34" charset="0"/>
              <a:cs typeface="Arial" panose="020B0604020202020204" pitchFamily="34" charset="0"/>
            </a:endParaRPr>
          </a:p>
          <a:p>
            <a:pPr>
              <a:lnSpc>
                <a:spcPct val="150000"/>
              </a:lnSpc>
            </a:pPr>
            <a:r>
              <a:rPr lang="en-US" sz="1200" b="0" i="0" dirty="0">
                <a:solidFill>
                  <a:srgbClr val="000000"/>
                </a:solidFill>
                <a:effectLst/>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EAA2DC1F-133C-CA9F-FE60-D60990F62FF6}"/>
              </a:ext>
            </a:extLst>
          </p:cNvPr>
          <p:cNvSpPr/>
          <p:nvPr/>
        </p:nvSpPr>
        <p:spPr>
          <a:xfrm>
            <a:off x="5678645" y="1569997"/>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E2BA37A5-3642-D779-583F-E9F93BFD8939}"/>
              </a:ext>
            </a:extLst>
          </p:cNvPr>
          <p:cNvSpPr/>
          <p:nvPr/>
        </p:nvSpPr>
        <p:spPr>
          <a:xfrm>
            <a:off x="5678645" y="1924142"/>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711A3D84-73E3-2AEE-121E-85E74535DAB1}"/>
              </a:ext>
            </a:extLst>
          </p:cNvPr>
          <p:cNvSpPr/>
          <p:nvPr/>
        </p:nvSpPr>
        <p:spPr>
          <a:xfrm>
            <a:off x="5678645" y="2278287"/>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Connector 26">
            <a:extLst>
              <a:ext uri="{FF2B5EF4-FFF2-40B4-BE49-F238E27FC236}">
                <a16:creationId xmlns:a16="http://schemas.microsoft.com/office/drawing/2014/main" id="{3F40EF51-70D6-7A69-0401-6427569A998A}"/>
              </a:ext>
            </a:extLst>
          </p:cNvPr>
          <p:cNvCxnSpPr>
            <a:cxnSpLocks/>
          </p:cNvCxnSpPr>
          <p:nvPr/>
        </p:nvCxnSpPr>
        <p:spPr>
          <a:xfrm>
            <a:off x="5964289" y="1446028"/>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ECDDA5C-221A-2F6A-7237-9A43044FF614}"/>
              </a:ext>
            </a:extLst>
          </p:cNvPr>
          <p:cNvCxnSpPr>
            <a:cxnSpLocks/>
          </p:cNvCxnSpPr>
          <p:nvPr/>
        </p:nvCxnSpPr>
        <p:spPr>
          <a:xfrm>
            <a:off x="5964289" y="1834079"/>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5FF2607-0503-5DE0-C11F-39BBDC291DE4}"/>
              </a:ext>
            </a:extLst>
          </p:cNvPr>
          <p:cNvCxnSpPr>
            <a:cxnSpLocks/>
          </p:cNvCxnSpPr>
          <p:nvPr/>
        </p:nvCxnSpPr>
        <p:spPr>
          <a:xfrm>
            <a:off x="5964289" y="2199131"/>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0CE30728-E013-E738-BF2A-EF3DAD369269}"/>
              </a:ext>
            </a:extLst>
          </p:cNvPr>
          <p:cNvCxnSpPr>
            <a:cxnSpLocks/>
          </p:cNvCxnSpPr>
          <p:nvPr/>
        </p:nvCxnSpPr>
        <p:spPr>
          <a:xfrm>
            <a:off x="5964289" y="2542031"/>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90C2ACF7-E8ED-AA7D-E632-73078230C047}"/>
              </a:ext>
            </a:extLst>
          </p:cNvPr>
          <p:cNvSpPr/>
          <p:nvPr/>
        </p:nvSpPr>
        <p:spPr>
          <a:xfrm>
            <a:off x="5678645" y="2632431"/>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4276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118985-F136-BE21-EDF9-272E3A57D155}"/>
              </a:ext>
            </a:extLst>
          </p:cNvPr>
          <p:cNvSpPr/>
          <p:nvPr/>
        </p:nvSpPr>
        <p:spPr>
          <a:xfrm>
            <a:off x="-49420" y="0"/>
            <a:ext cx="2930403"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holding a credit card&#10;&#10;AI-generated content may be incorrect.">
            <a:extLst>
              <a:ext uri="{FF2B5EF4-FFF2-40B4-BE49-F238E27FC236}">
                <a16:creationId xmlns:a16="http://schemas.microsoft.com/office/drawing/2014/main" id="{B48C0854-1DED-89C7-D4DB-B8BDD2F33727}"/>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6309" y="-28487"/>
            <a:ext cx="2935020" cy="6886487"/>
          </a:xfrm>
          <a:prstGeom prst="rect">
            <a:avLst/>
          </a:prstGeom>
        </p:spPr>
      </p:pic>
      <p:pic>
        <p:nvPicPr>
          <p:cNvPr id="21" name="Picture 20" descr="A white text on a black background&#10;&#10;AI-generated content may be incorrect.">
            <a:extLst>
              <a:ext uri="{FF2B5EF4-FFF2-40B4-BE49-F238E27FC236}">
                <a16:creationId xmlns:a16="http://schemas.microsoft.com/office/drawing/2014/main" id="{267B4A45-EF59-6CEA-3833-A77C2E60A4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739" y="415636"/>
            <a:ext cx="1129472" cy="393056"/>
          </a:xfrm>
          <a:prstGeom prst="rect">
            <a:avLst/>
          </a:prstGeom>
        </p:spPr>
      </p:pic>
      <p:sp>
        <p:nvSpPr>
          <p:cNvPr id="2" name="Rectangle 1">
            <a:extLst>
              <a:ext uri="{FF2B5EF4-FFF2-40B4-BE49-F238E27FC236}">
                <a16:creationId xmlns:a16="http://schemas.microsoft.com/office/drawing/2014/main" id="{867F47D8-1DAB-AE67-626C-D8AFD8841D49}"/>
              </a:ext>
            </a:extLst>
          </p:cNvPr>
          <p:cNvSpPr/>
          <p:nvPr/>
        </p:nvSpPr>
        <p:spPr>
          <a:xfrm>
            <a:off x="622760" y="1479512"/>
            <a:ext cx="3981138" cy="686457"/>
          </a:xfrm>
          <a:prstGeom prst="rect">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B722C3B-6A82-90A6-3680-B0C878473D48}"/>
              </a:ext>
            </a:extLst>
          </p:cNvPr>
          <p:cNvSpPr txBox="1"/>
          <p:nvPr/>
        </p:nvSpPr>
        <p:spPr>
          <a:xfrm>
            <a:off x="586722" y="1554597"/>
            <a:ext cx="3858828" cy="592470"/>
          </a:xfrm>
          <a:prstGeom prst="rect">
            <a:avLst/>
          </a:prstGeom>
          <a:noFill/>
        </p:spPr>
        <p:txBody>
          <a:bodyPr wrap="square" rtlCol="0">
            <a:spAutoFit/>
          </a:bodyPr>
          <a:lstStyle/>
          <a:p>
            <a:pPr>
              <a:lnSpc>
                <a:spcPts val="3900"/>
              </a:lnSpc>
            </a:pPr>
            <a:r>
              <a:rPr lang="en-US" sz="3600" b="1" dirty="0">
                <a:solidFill>
                  <a:srgbClr val="011E65"/>
                </a:solidFill>
                <a:latin typeface="Arial" panose="020B0604020202020204" pitchFamily="34" charset="0"/>
                <a:cs typeface="Arial" panose="020B0604020202020204" pitchFamily="34" charset="0"/>
              </a:rPr>
              <a:t> THE PLATFORM</a:t>
            </a:r>
            <a:endParaRPr lang="en-US" sz="1600" b="1" dirty="0">
              <a:solidFill>
                <a:srgbClr val="011E65"/>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3E741A6D-8770-4EB5-7AB7-8B4293425F3D}"/>
              </a:ext>
            </a:extLst>
          </p:cNvPr>
          <p:cNvSpPr/>
          <p:nvPr/>
        </p:nvSpPr>
        <p:spPr>
          <a:xfrm>
            <a:off x="4868522" y="1163813"/>
            <a:ext cx="4839823" cy="4839823"/>
          </a:xfrm>
          <a:prstGeom prst="ellips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FED580C1-BE1B-CC87-624D-05C34C8C7E78}"/>
              </a:ext>
            </a:extLst>
          </p:cNvPr>
          <p:cNvSpPr txBox="1"/>
          <p:nvPr/>
        </p:nvSpPr>
        <p:spPr>
          <a:xfrm>
            <a:off x="3995893" y="3167205"/>
            <a:ext cx="2415241" cy="1528624"/>
          </a:xfrm>
          <a:prstGeom prst="rect">
            <a:avLst/>
          </a:prstGeom>
          <a:solidFill>
            <a:schemeClr val="bg1"/>
          </a:solidFill>
        </p:spPr>
        <p:txBody>
          <a:bodyPr wrap="square" rtlCol="0">
            <a:spAutoFit/>
          </a:bodyPr>
          <a:lstStyle/>
          <a:p>
            <a:pPr marR="0" algn="l" rtl="0"/>
            <a:endParaRPr lang="en-US" sz="1400" b="1" i="0" u="none" strike="noStrike" baseline="30000" dirty="0">
              <a:solidFill>
                <a:srgbClr val="332C2E"/>
              </a:solidFill>
              <a:latin typeface="Arial" panose="020B0604020202020204" pitchFamily="34" charset="0"/>
              <a:cs typeface="Arial" panose="020B0604020202020204" pitchFamily="34" charset="0"/>
            </a:endParaRPr>
          </a:p>
          <a:p>
            <a:pPr marR="0" algn="l" rtl="0"/>
            <a:r>
              <a:rPr lang="en-US" sz="1400" b="1" i="0" u="none" strike="noStrike" baseline="30000" dirty="0">
                <a:solidFill>
                  <a:srgbClr val="332C2E"/>
                </a:solidFill>
                <a:latin typeface="Arial" panose="020B0604020202020204" pitchFamily="34" charset="0"/>
                <a:cs typeface="Arial" panose="020B0604020202020204" pitchFamily="34" charset="0"/>
              </a:rPr>
              <a:t>Integrate </a:t>
            </a:r>
            <a:r>
              <a:rPr lang="en-US" sz="1400" b="0" i="0" u="none" strike="noStrike" baseline="30000" dirty="0">
                <a:solidFill>
                  <a:srgbClr val="332C2E"/>
                </a:solidFill>
                <a:latin typeface="Arial" panose="020B0604020202020204" pitchFamily="34" charset="0"/>
                <a:cs typeface="Arial" panose="020B0604020202020204" pitchFamily="34" charset="0"/>
              </a:rPr>
              <a:t>the following payment acceptance methods via a single Usio API: ACH, Card  Processing, &amp; Remotely Created Checks. </a:t>
            </a:r>
          </a:p>
          <a:p>
            <a:pPr marR="0" algn="l" rtl="0"/>
            <a:endParaRPr lang="en-US" sz="1400" b="1" i="0" u="none" strike="noStrike" baseline="30000" dirty="0">
              <a:solidFill>
                <a:srgbClr val="332C2E"/>
              </a:solidFill>
              <a:latin typeface="Arial" panose="020B0604020202020204" pitchFamily="34" charset="0"/>
              <a:cs typeface="Arial" panose="020B0604020202020204" pitchFamily="34" charset="0"/>
            </a:endParaRPr>
          </a:p>
          <a:p>
            <a:r>
              <a:rPr lang="en-US" sz="1400" b="1" i="0" u="none" strike="noStrike" baseline="30000" dirty="0">
                <a:solidFill>
                  <a:srgbClr val="332C2E"/>
                </a:solidFill>
                <a:latin typeface="Arial" panose="020B0604020202020204" pitchFamily="34" charset="0"/>
                <a:cs typeface="Arial" panose="020B0604020202020204" pitchFamily="34" charset="0"/>
              </a:rPr>
              <a:t>PayFac-as-a-Service</a:t>
            </a:r>
            <a:r>
              <a:rPr lang="en-US" sz="1400" b="0" i="0" u="none" strike="noStrike" baseline="30000" dirty="0">
                <a:solidFill>
                  <a:srgbClr val="332C2E"/>
                </a:solidFill>
                <a:latin typeface="Arial" panose="020B0604020202020204" pitchFamily="34" charset="0"/>
                <a:cs typeface="Arial" panose="020B0604020202020204" pitchFamily="34" charset="0"/>
              </a:rPr>
              <a:t>: White-label Payment Facilitation without any of the risk. We do the work; you collect monthly residual checks with Usio revenue share.</a:t>
            </a:r>
          </a:p>
        </p:txBody>
      </p:sp>
      <p:sp>
        <p:nvSpPr>
          <p:cNvPr id="25" name="TextBox 24">
            <a:extLst>
              <a:ext uri="{FF2B5EF4-FFF2-40B4-BE49-F238E27FC236}">
                <a16:creationId xmlns:a16="http://schemas.microsoft.com/office/drawing/2014/main" id="{447A57BE-61C8-363E-013E-30A4472538F4}"/>
              </a:ext>
            </a:extLst>
          </p:cNvPr>
          <p:cNvSpPr txBox="1"/>
          <p:nvPr/>
        </p:nvSpPr>
        <p:spPr>
          <a:xfrm>
            <a:off x="6213027" y="5412088"/>
            <a:ext cx="2548201" cy="1097736"/>
          </a:xfrm>
          <a:prstGeom prst="rect">
            <a:avLst/>
          </a:prstGeom>
          <a:solidFill>
            <a:schemeClr val="bg1"/>
          </a:solidFill>
        </p:spPr>
        <p:txBody>
          <a:bodyPr wrap="square" rtlCol="0">
            <a:spAutoFit/>
          </a:bodyPr>
          <a:lstStyle/>
          <a:p>
            <a:r>
              <a:rPr lang="en-US" sz="1400" b="1" i="0" u="none" strike="noStrike" baseline="30000" dirty="0">
                <a:solidFill>
                  <a:srgbClr val="332C2E"/>
                </a:solidFill>
                <a:latin typeface="Arial" panose="020B0604020202020204" pitchFamily="34" charset="0"/>
                <a:cs typeface="Arial" panose="020B0604020202020204" pitchFamily="34" charset="0"/>
              </a:rPr>
              <a:t>Send branded cards </a:t>
            </a:r>
            <a:r>
              <a:rPr lang="en-US" sz="1400" b="0" i="0" u="none" strike="noStrike" baseline="30000" dirty="0">
                <a:solidFill>
                  <a:srgbClr val="332C2E"/>
                </a:solidFill>
                <a:latin typeface="Arial" panose="020B0604020202020204" pitchFamily="34" charset="0"/>
                <a:cs typeface="Arial" panose="020B0604020202020204" pitchFamily="34" charset="0"/>
              </a:rPr>
              <a:t>by mail or via mobile phone. Get even more control with MCC code restrictions. Compatible with Apple Pay®, Samsung Pay® &amp; Google Pay™.</a:t>
            </a:r>
          </a:p>
          <a:p>
            <a:pPr marR="0" algn="l" rtl="0"/>
            <a:endParaRPr lang="en-US" sz="1400" b="1" i="0" u="none" strike="noStrike" baseline="30000" dirty="0">
              <a:solidFill>
                <a:srgbClr val="332C2E"/>
              </a:solidFill>
              <a:latin typeface="Arial" panose="020B0604020202020204" pitchFamily="34" charset="0"/>
              <a:cs typeface="Arial" panose="020B0604020202020204" pitchFamily="34" charset="0"/>
            </a:endParaRPr>
          </a:p>
          <a:p>
            <a:pPr marR="0" algn="l" rtl="0"/>
            <a:r>
              <a:rPr lang="en-US" sz="1400" b="1" i="0" u="none" strike="noStrike" baseline="30000" dirty="0">
                <a:solidFill>
                  <a:srgbClr val="332C2E"/>
                </a:solidFill>
                <a:latin typeface="Arial" panose="020B0604020202020204" pitchFamily="34" charset="0"/>
                <a:cs typeface="Arial" panose="020B0604020202020204" pitchFamily="34" charset="0"/>
              </a:rPr>
              <a:t>Push to debit cards</a:t>
            </a:r>
            <a:r>
              <a:rPr lang="en-US" sz="1400" b="0" i="0" u="none" strike="noStrike" baseline="30000" dirty="0">
                <a:solidFill>
                  <a:srgbClr val="332C2E"/>
                </a:solidFill>
                <a:latin typeface="Arial" panose="020B0604020202020204" pitchFamily="34" charset="0"/>
                <a:cs typeface="Arial" panose="020B0604020202020204" pitchFamily="34" charset="0"/>
              </a:rPr>
              <a:t>, send to bank, send a check, send to PayPal, Venmo &amp; more.</a:t>
            </a:r>
          </a:p>
        </p:txBody>
      </p:sp>
      <p:sp>
        <p:nvSpPr>
          <p:cNvPr id="26" name="TextBox 25">
            <a:extLst>
              <a:ext uri="{FF2B5EF4-FFF2-40B4-BE49-F238E27FC236}">
                <a16:creationId xmlns:a16="http://schemas.microsoft.com/office/drawing/2014/main" id="{7A0A2391-BA84-7363-1DBE-CC5F76AC8698}"/>
              </a:ext>
            </a:extLst>
          </p:cNvPr>
          <p:cNvSpPr txBox="1"/>
          <p:nvPr/>
        </p:nvSpPr>
        <p:spPr>
          <a:xfrm>
            <a:off x="7817464" y="4013325"/>
            <a:ext cx="2358037" cy="810478"/>
          </a:xfrm>
          <a:prstGeom prst="rect">
            <a:avLst/>
          </a:prstGeom>
          <a:solidFill>
            <a:schemeClr val="bg1"/>
          </a:solidFill>
        </p:spPr>
        <p:txBody>
          <a:bodyPr wrap="square" rtlCol="0">
            <a:spAutoFit/>
          </a:bodyPr>
          <a:lstStyle/>
          <a:p>
            <a:pPr marR="0" algn="r" rtl="0"/>
            <a:br>
              <a:rPr lang="en-US" sz="1400" b="0" i="0" u="none" strike="noStrike" baseline="30000" dirty="0">
                <a:solidFill>
                  <a:srgbClr val="332C2E"/>
                </a:solidFill>
                <a:latin typeface="Roboto-Black"/>
              </a:rPr>
            </a:br>
            <a:r>
              <a:rPr lang="en-US" sz="1400" b="0" i="0" u="none" strike="noStrike" baseline="30000" dirty="0">
                <a:solidFill>
                  <a:srgbClr val="332C2E"/>
                </a:solidFill>
                <a:latin typeface="Roboto-Black"/>
              </a:rPr>
              <a:t>Bill </a:t>
            </a:r>
            <a:r>
              <a:rPr lang="en-US" sz="1400" b="1" baseline="30000" dirty="0">
                <a:solidFill>
                  <a:srgbClr val="332C2E"/>
                </a:solidFill>
                <a:latin typeface="Arial" panose="020B0604020202020204" pitchFamily="34" charset="0"/>
                <a:cs typeface="Arial" panose="020B0604020202020204" pitchFamily="34" charset="0"/>
              </a:rPr>
              <a:t>p</a:t>
            </a:r>
            <a:r>
              <a:rPr lang="en-US" sz="1400" b="1" i="0" u="none" strike="noStrike" baseline="30000" dirty="0">
                <a:solidFill>
                  <a:srgbClr val="332C2E"/>
                </a:solidFill>
                <a:latin typeface="Arial" panose="020B0604020202020204" pitchFamily="34" charset="0"/>
                <a:cs typeface="Arial" panose="020B0604020202020204" pitchFamily="34" charset="0"/>
              </a:rPr>
              <a:t>rint &amp; mail invoices </a:t>
            </a:r>
            <a:r>
              <a:rPr lang="en-US" sz="1400" b="0" i="0" u="none" strike="noStrike" baseline="30000" dirty="0">
                <a:solidFill>
                  <a:srgbClr val="332C2E"/>
                </a:solidFill>
                <a:latin typeface="Arial" panose="020B0604020202020204" pitchFamily="34" charset="0"/>
                <a:cs typeface="Arial" panose="020B0604020202020204" pitchFamily="34" charset="0"/>
              </a:rPr>
              <a:t>&amp; checks with Usio Output solutions. Also includes Scan2Pay with QR codes, Electronic Bill Payments, Invoice Retrieval &amp; hosting.      </a:t>
            </a:r>
          </a:p>
        </p:txBody>
      </p:sp>
      <p:sp>
        <p:nvSpPr>
          <p:cNvPr id="27" name="TextBox 26">
            <a:extLst>
              <a:ext uri="{FF2B5EF4-FFF2-40B4-BE49-F238E27FC236}">
                <a16:creationId xmlns:a16="http://schemas.microsoft.com/office/drawing/2014/main" id="{91847694-BC56-FB24-705C-DEDE56411415}"/>
              </a:ext>
            </a:extLst>
          </p:cNvPr>
          <p:cNvSpPr txBox="1"/>
          <p:nvPr/>
        </p:nvSpPr>
        <p:spPr>
          <a:xfrm>
            <a:off x="3855883" y="2838389"/>
            <a:ext cx="2063473" cy="307777"/>
          </a:xfrm>
          <a:prstGeom prst="rect">
            <a:avLst/>
          </a:prstGeom>
          <a:solidFill>
            <a:schemeClr val="bg1"/>
          </a:solidFill>
        </p:spPr>
        <p:txBody>
          <a:bodyPr wrap="square" rtlCol="0">
            <a:spAutoFit/>
          </a:bodyPr>
          <a:lstStyle/>
          <a:p>
            <a:r>
              <a:rPr lang="en-US" sz="1400" b="1" dirty="0">
                <a:latin typeface="Arial" panose="020B0604020202020204" pitchFamily="34" charset="0"/>
                <a:cs typeface="Arial" panose="020B0604020202020204" pitchFamily="34" charset="0"/>
              </a:rPr>
              <a:t>Accept Payments</a:t>
            </a:r>
          </a:p>
        </p:txBody>
      </p:sp>
      <p:sp>
        <p:nvSpPr>
          <p:cNvPr id="28" name="TextBox 27">
            <a:extLst>
              <a:ext uri="{FF2B5EF4-FFF2-40B4-BE49-F238E27FC236}">
                <a16:creationId xmlns:a16="http://schemas.microsoft.com/office/drawing/2014/main" id="{4735A951-6DF0-251D-A5BD-60632686EC4D}"/>
              </a:ext>
            </a:extLst>
          </p:cNvPr>
          <p:cNvSpPr txBox="1"/>
          <p:nvPr/>
        </p:nvSpPr>
        <p:spPr>
          <a:xfrm>
            <a:off x="6096000" y="4937585"/>
            <a:ext cx="2063473" cy="307777"/>
          </a:xfrm>
          <a:prstGeom prst="rect">
            <a:avLst/>
          </a:prstGeom>
          <a:solidFill>
            <a:schemeClr val="bg1"/>
          </a:solidFill>
        </p:spPr>
        <p:txBody>
          <a:bodyPr wrap="square" rtlCol="0">
            <a:spAutoFit/>
          </a:bodyPr>
          <a:lstStyle/>
          <a:p>
            <a:r>
              <a:rPr lang="en-US" sz="1400" b="1" dirty="0">
                <a:latin typeface="Arial" panose="020B0604020202020204" pitchFamily="34" charset="0"/>
                <a:cs typeface="Arial" panose="020B0604020202020204" pitchFamily="34" charset="0"/>
              </a:rPr>
              <a:t>Disburse Funds</a:t>
            </a:r>
          </a:p>
        </p:txBody>
      </p:sp>
      <p:sp>
        <p:nvSpPr>
          <p:cNvPr id="29" name="TextBox 28">
            <a:extLst>
              <a:ext uri="{FF2B5EF4-FFF2-40B4-BE49-F238E27FC236}">
                <a16:creationId xmlns:a16="http://schemas.microsoft.com/office/drawing/2014/main" id="{7FACF628-C5A7-54E1-AD4E-83FB6D7D392D}"/>
              </a:ext>
            </a:extLst>
          </p:cNvPr>
          <p:cNvSpPr txBox="1"/>
          <p:nvPr/>
        </p:nvSpPr>
        <p:spPr>
          <a:xfrm>
            <a:off x="7913902" y="3703282"/>
            <a:ext cx="2415240" cy="307777"/>
          </a:xfrm>
          <a:prstGeom prst="rect">
            <a:avLst/>
          </a:prstGeom>
          <a:solidFill>
            <a:schemeClr val="bg1"/>
          </a:solidFill>
        </p:spPr>
        <p:txBody>
          <a:bodyPr wrap="square" rtlCol="0">
            <a:spAutoFit/>
          </a:bodyPr>
          <a:lstStyle/>
          <a:p>
            <a:pPr algn="r"/>
            <a:r>
              <a:rPr lang="en-US" sz="1400" b="1" dirty="0">
                <a:latin typeface="Arial" panose="020B0604020202020204" pitchFamily="34" charset="0"/>
                <a:cs typeface="Arial" panose="020B0604020202020204" pitchFamily="34" charset="0"/>
              </a:rPr>
              <a:t>Output Solutions</a:t>
            </a:r>
          </a:p>
        </p:txBody>
      </p:sp>
      <p:grpSp>
        <p:nvGrpSpPr>
          <p:cNvPr id="46" name="Group 45">
            <a:extLst>
              <a:ext uri="{FF2B5EF4-FFF2-40B4-BE49-F238E27FC236}">
                <a16:creationId xmlns:a16="http://schemas.microsoft.com/office/drawing/2014/main" id="{AB1D17AC-36EC-6F2C-73E7-AF043B80480D}"/>
              </a:ext>
            </a:extLst>
          </p:cNvPr>
          <p:cNvGrpSpPr/>
          <p:nvPr/>
        </p:nvGrpSpPr>
        <p:grpSpPr>
          <a:xfrm>
            <a:off x="3280382" y="2935354"/>
            <a:ext cx="497394" cy="497394"/>
            <a:chOff x="3280382" y="3264968"/>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280382" y="326496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Internet Banking with solid fill">
              <a:extLst>
                <a:ext uri="{FF2B5EF4-FFF2-40B4-BE49-F238E27FC236}">
                  <a16:creationId xmlns:a16="http://schemas.microsoft.com/office/drawing/2014/main" id="{18325D6A-317A-189E-80EB-2E712254FC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82615" y="3362602"/>
              <a:ext cx="302126" cy="302126"/>
            </a:xfrm>
            <a:prstGeom prst="rect">
              <a:avLst/>
            </a:prstGeom>
          </p:spPr>
        </p:pic>
      </p:grpSp>
      <p:grpSp>
        <p:nvGrpSpPr>
          <p:cNvPr id="45" name="Group 44">
            <a:extLst>
              <a:ext uri="{FF2B5EF4-FFF2-40B4-BE49-F238E27FC236}">
                <a16:creationId xmlns:a16="http://schemas.microsoft.com/office/drawing/2014/main" id="{62BCD3E7-32AF-DFB5-A0AE-887E5DC79F82}"/>
              </a:ext>
            </a:extLst>
          </p:cNvPr>
          <p:cNvGrpSpPr/>
          <p:nvPr/>
        </p:nvGrpSpPr>
        <p:grpSpPr>
          <a:xfrm>
            <a:off x="5536220" y="5030117"/>
            <a:ext cx="497394" cy="497394"/>
            <a:chOff x="5536220" y="5178971"/>
            <a:chExt cx="497394" cy="497394"/>
          </a:xfrm>
        </p:grpSpPr>
        <p:sp>
          <p:nvSpPr>
            <p:cNvPr id="33" name="Oval 32">
              <a:extLst>
                <a:ext uri="{FF2B5EF4-FFF2-40B4-BE49-F238E27FC236}">
                  <a16:creationId xmlns:a16="http://schemas.microsoft.com/office/drawing/2014/main" id="{E143B822-4BFC-AFED-5E72-71AC1C1FF7C8}"/>
                </a:ext>
              </a:extLst>
            </p:cNvPr>
            <p:cNvSpPr/>
            <p:nvPr/>
          </p:nvSpPr>
          <p:spPr>
            <a:xfrm>
              <a:off x="5536220" y="5178971"/>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Graphic 34" descr="Credit card with solid fill">
              <a:extLst>
                <a:ext uri="{FF2B5EF4-FFF2-40B4-BE49-F238E27FC236}">
                  <a16:creationId xmlns:a16="http://schemas.microsoft.com/office/drawing/2014/main" id="{B6654D07-3789-B986-DBFA-4B7DC82192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05585" y="5273212"/>
              <a:ext cx="358663" cy="358663"/>
            </a:xfrm>
            <a:prstGeom prst="rect">
              <a:avLst/>
            </a:prstGeom>
          </p:spPr>
        </p:pic>
      </p:grpSp>
      <p:grpSp>
        <p:nvGrpSpPr>
          <p:cNvPr id="47" name="Group 46">
            <a:extLst>
              <a:ext uri="{FF2B5EF4-FFF2-40B4-BE49-F238E27FC236}">
                <a16:creationId xmlns:a16="http://schemas.microsoft.com/office/drawing/2014/main" id="{EAC55EB4-6278-13AD-BBF8-0AA69B630602}"/>
              </a:ext>
            </a:extLst>
          </p:cNvPr>
          <p:cNvGrpSpPr/>
          <p:nvPr/>
        </p:nvGrpSpPr>
        <p:grpSpPr>
          <a:xfrm>
            <a:off x="10379105" y="3762362"/>
            <a:ext cx="497394" cy="497394"/>
            <a:chOff x="10379105" y="3762362"/>
            <a:chExt cx="497394" cy="497394"/>
          </a:xfrm>
        </p:grpSpPr>
        <p:sp>
          <p:nvSpPr>
            <p:cNvPr id="36" name="Oval 35">
              <a:extLst>
                <a:ext uri="{FF2B5EF4-FFF2-40B4-BE49-F238E27FC236}">
                  <a16:creationId xmlns:a16="http://schemas.microsoft.com/office/drawing/2014/main" id="{C640F191-DE22-85DB-5DC1-B1552739C30A}"/>
                </a:ext>
              </a:extLst>
            </p:cNvPr>
            <p:cNvSpPr/>
            <p:nvPr/>
          </p:nvSpPr>
          <p:spPr>
            <a:xfrm>
              <a:off x="10379105" y="3762362"/>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descr="Open envelope with solid fill">
              <a:extLst>
                <a:ext uri="{FF2B5EF4-FFF2-40B4-BE49-F238E27FC236}">
                  <a16:creationId xmlns:a16="http://schemas.microsoft.com/office/drawing/2014/main" id="{514A1204-668D-87FC-7CFD-E11B6416FD8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66315" y="3830572"/>
              <a:ext cx="322974" cy="322974"/>
            </a:xfrm>
            <a:prstGeom prst="rect">
              <a:avLst/>
            </a:prstGeom>
          </p:spPr>
        </p:pic>
      </p:grpSp>
      <p:cxnSp>
        <p:nvCxnSpPr>
          <p:cNvPr id="40" name="Straight Connector 39">
            <a:extLst>
              <a:ext uri="{FF2B5EF4-FFF2-40B4-BE49-F238E27FC236}">
                <a16:creationId xmlns:a16="http://schemas.microsoft.com/office/drawing/2014/main" id="{4E5D120E-BE08-B4FF-532B-9B2A0F9571F9}"/>
              </a:ext>
            </a:extLst>
          </p:cNvPr>
          <p:cNvCxnSpPr>
            <a:cxnSpLocks/>
          </p:cNvCxnSpPr>
          <p:nvPr/>
        </p:nvCxnSpPr>
        <p:spPr>
          <a:xfrm>
            <a:off x="3855883" y="3193287"/>
            <a:ext cx="2240117" cy="0"/>
          </a:xfrm>
          <a:prstGeom prst="lin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cxnSp>
      <p:cxnSp>
        <p:nvCxnSpPr>
          <p:cNvPr id="43" name="Straight Connector 42">
            <a:extLst>
              <a:ext uri="{FF2B5EF4-FFF2-40B4-BE49-F238E27FC236}">
                <a16:creationId xmlns:a16="http://schemas.microsoft.com/office/drawing/2014/main" id="{A64D216C-950C-0208-8A2F-63315D362DCA}"/>
              </a:ext>
            </a:extLst>
          </p:cNvPr>
          <p:cNvCxnSpPr>
            <a:cxnSpLocks/>
          </p:cNvCxnSpPr>
          <p:nvPr/>
        </p:nvCxnSpPr>
        <p:spPr>
          <a:xfrm>
            <a:off x="8076927" y="4048003"/>
            <a:ext cx="2240117" cy="0"/>
          </a:xfrm>
          <a:prstGeom prst="lin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DE9B2BFA-0984-0957-D627-2AA0432FE082}"/>
              </a:ext>
            </a:extLst>
          </p:cNvPr>
          <p:cNvCxnSpPr>
            <a:cxnSpLocks/>
          </p:cNvCxnSpPr>
          <p:nvPr/>
        </p:nvCxnSpPr>
        <p:spPr>
          <a:xfrm>
            <a:off x="6064844" y="5283604"/>
            <a:ext cx="2240117" cy="0"/>
          </a:xfrm>
          <a:prstGeom prst="lin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cxnSp>
      <p:pic>
        <p:nvPicPr>
          <p:cNvPr id="7" name="Picture 6" descr="A screenshot of a mobile application&#10;&#10;AI-generated content may be incorrect.">
            <a:extLst>
              <a:ext uri="{FF2B5EF4-FFF2-40B4-BE49-F238E27FC236}">
                <a16:creationId xmlns:a16="http://schemas.microsoft.com/office/drawing/2014/main" id="{0DA14F6A-3896-BD88-1640-0112DEAD0E7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112676" y="589610"/>
            <a:ext cx="3941725" cy="3317769"/>
          </a:xfrm>
          <a:prstGeom prst="rect">
            <a:avLst/>
          </a:prstGeom>
        </p:spPr>
      </p:pic>
      <p:sp>
        <p:nvSpPr>
          <p:cNvPr id="48" name="Oval 47">
            <a:extLst>
              <a:ext uri="{FF2B5EF4-FFF2-40B4-BE49-F238E27FC236}">
                <a16:creationId xmlns:a16="http://schemas.microsoft.com/office/drawing/2014/main" id="{4AD230AE-3FF8-429C-A21C-E36255076040}"/>
              </a:ext>
            </a:extLst>
          </p:cNvPr>
          <p:cNvSpPr/>
          <p:nvPr/>
        </p:nvSpPr>
        <p:spPr>
          <a:xfrm flipV="1">
            <a:off x="3890516" y="3306180"/>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C0664EE4-2B21-94F4-7A12-782CD8456FE4}"/>
              </a:ext>
            </a:extLst>
          </p:cNvPr>
          <p:cNvSpPr/>
          <p:nvPr/>
        </p:nvSpPr>
        <p:spPr>
          <a:xfrm flipV="1">
            <a:off x="3890516" y="4039300"/>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D1700C12-E154-778F-0CCA-536D4C2CC32E}"/>
              </a:ext>
            </a:extLst>
          </p:cNvPr>
          <p:cNvSpPr/>
          <p:nvPr/>
        </p:nvSpPr>
        <p:spPr>
          <a:xfrm flipV="1">
            <a:off x="6130638" y="5415556"/>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F74C5E77-6564-D5DB-F294-C514FAEEA300}"/>
              </a:ext>
            </a:extLst>
          </p:cNvPr>
          <p:cNvSpPr/>
          <p:nvPr/>
        </p:nvSpPr>
        <p:spPr>
          <a:xfrm flipV="1">
            <a:off x="6130638" y="6129559"/>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88A47F9A-C9F0-3870-21F2-45F4467DB73C}"/>
              </a:ext>
            </a:extLst>
          </p:cNvPr>
          <p:cNvSpPr/>
          <p:nvPr/>
        </p:nvSpPr>
        <p:spPr>
          <a:xfrm flipV="1">
            <a:off x="10168972" y="4161350"/>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997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BCE80B39-56CF-2623-E256-64E1BAD1E6FF}"/>
              </a:ext>
            </a:extLst>
          </p:cNvPr>
          <p:cNvCxnSpPr>
            <a:cxnSpLocks/>
          </p:cNvCxnSpPr>
          <p:nvPr/>
        </p:nvCxnSpPr>
        <p:spPr>
          <a:xfrm flipV="1">
            <a:off x="9246608" y="1348966"/>
            <a:ext cx="0" cy="1964602"/>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AB2FA5B-7925-6442-96E6-65550D367665}"/>
              </a:ext>
            </a:extLst>
          </p:cNvPr>
          <p:cNvCxnSpPr>
            <a:cxnSpLocks/>
          </p:cNvCxnSpPr>
          <p:nvPr/>
        </p:nvCxnSpPr>
        <p:spPr>
          <a:xfrm flipV="1">
            <a:off x="6658825" y="1348966"/>
            <a:ext cx="0" cy="389299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49421" y="0"/>
            <a:ext cx="4141079"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69519" y="2995"/>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6440" y="1799924"/>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326440" y="2682793"/>
            <a:ext cx="2645457" cy="1015663"/>
          </a:xfrm>
          <a:prstGeom prst="rect">
            <a:avLst/>
          </a:prstGeom>
          <a:noFill/>
        </p:spPr>
        <p:txBody>
          <a:bodyPr wrap="square" rtlCol="0">
            <a:spAutoFit/>
          </a:bodyPr>
          <a:lstStyle/>
          <a:p>
            <a:pPr>
              <a:lnSpc>
                <a:spcPts val="3600"/>
              </a:lnSpc>
            </a:pPr>
            <a:r>
              <a:rPr lang="en-US" sz="4600" b="1" dirty="0">
                <a:solidFill>
                  <a:schemeClr val="bg1"/>
                </a:solidFill>
                <a:latin typeface="Arial" panose="020B0604020202020204" pitchFamily="34" charset="0"/>
                <a:cs typeface="Arial" panose="020B0604020202020204" pitchFamily="34" charset="0"/>
              </a:rPr>
              <a:t>ACCEPT</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PAYMENTS</a:t>
            </a:r>
          </a:p>
        </p:txBody>
      </p:sp>
      <p:sp>
        <p:nvSpPr>
          <p:cNvPr id="22" name="TextBox 21">
            <a:extLst>
              <a:ext uri="{FF2B5EF4-FFF2-40B4-BE49-F238E27FC236}">
                <a16:creationId xmlns:a16="http://schemas.microsoft.com/office/drawing/2014/main" id="{FED580C1-BE1B-CC87-624D-05C34C8C7E78}"/>
              </a:ext>
            </a:extLst>
          </p:cNvPr>
          <p:cNvSpPr txBox="1"/>
          <p:nvPr/>
        </p:nvSpPr>
        <p:spPr>
          <a:xfrm>
            <a:off x="7004549" y="993572"/>
            <a:ext cx="1828800" cy="1405513"/>
          </a:xfrm>
          <a:prstGeom prst="rect">
            <a:avLst/>
          </a:prstGeom>
          <a:solidFill>
            <a:schemeClr val="bg1"/>
          </a:solid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PAYFAC-AS-A-SERVICE</a:t>
            </a:r>
          </a:p>
          <a:p>
            <a:pPr marR="0" algn="l" rtl="0"/>
            <a:endParaRPr lang="en-US" sz="1400" baseline="30000" dirty="0">
              <a:solidFill>
                <a:srgbClr val="332C2E"/>
              </a:solidFill>
              <a:latin typeface="Arial" panose="020B0604020202020204" pitchFamily="34" charset="0"/>
              <a:cs typeface="Arial" panose="020B0604020202020204" pitchFamily="34" charset="0"/>
            </a:endParaRPr>
          </a:p>
          <a:p>
            <a:pPr marR="0" algn="l" rtl="0"/>
            <a:r>
              <a:rPr lang="en-US" sz="1200" dirty="0"/>
              <a:t>White-label payments, zero risk—Usio works, you earn monthly residuals!</a:t>
            </a:r>
            <a:endParaRPr lang="en-US" sz="1200" dirty="0">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AB1D17AC-36EC-6F2C-73E7-AF043B80480D}"/>
              </a:ext>
            </a:extLst>
          </p:cNvPr>
          <p:cNvGrpSpPr/>
          <p:nvPr/>
        </p:nvGrpSpPr>
        <p:grpSpPr>
          <a:xfrm>
            <a:off x="3821737" y="1138919"/>
            <a:ext cx="497394" cy="497394"/>
            <a:chOff x="3280382" y="3264968"/>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280382" y="326496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Internet Banking with solid fill">
              <a:extLst>
                <a:ext uri="{FF2B5EF4-FFF2-40B4-BE49-F238E27FC236}">
                  <a16:creationId xmlns:a16="http://schemas.microsoft.com/office/drawing/2014/main" id="{18325D6A-317A-189E-80EB-2E712254FC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82615" y="3362602"/>
              <a:ext cx="302126" cy="302126"/>
            </a:xfrm>
            <a:prstGeom prst="rect">
              <a:avLst/>
            </a:prstGeom>
          </p:spPr>
        </p:pic>
      </p:grpSp>
      <p:sp>
        <p:nvSpPr>
          <p:cNvPr id="10" name="TextBox 9">
            <a:extLst>
              <a:ext uri="{FF2B5EF4-FFF2-40B4-BE49-F238E27FC236}">
                <a16:creationId xmlns:a16="http://schemas.microsoft.com/office/drawing/2014/main" id="{9AF5B4C2-3380-D6DA-72BC-AD557A9F7E53}"/>
              </a:ext>
            </a:extLst>
          </p:cNvPr>
          <p:cNvSpPr txBox="1"/>
          <p:nvPr/>
        </p:nvSpPr>
        <p:spPr>
          <a:xfrm>
            <a:off x="327445" y="3807839"/>
            <a:ext cx="2645457" cy="1753044"/>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At Usio, we offer more than just card processing—we </a:t>
            </a:r>
            <a:r>
              <a:rPr lang="en-US" sz="1800" b="1" i="0" u="none" strike="noStrike" baseline="30000" dirty="0">
                <a:solidFill>
                  <a:srgbClr val="FFCF01"/>
                </a:solidFill>
                <a:latin typeface="Roboto-Regular"/>
              </a:rPr>
              <a:t>provide</a:t>
            </a:r>
            <a:r>
              <a:rPr lang="en-US" sz="1800" b="1" i="0" u="none" strike="noStrike" baseline="30000" dirty="0">
                <a:solidFill>
                  <a:srgbClr val="FFCF01"/>
                </a:solidFill>
                <a:latin typeface="Roboto-Black"/>
              </a:rPr>
              <a:t> 5-Star Support </a:t>
            </a:r>
            <a:r>
              <a:rPr lang="en-US" sz="1800" b="0" i="0" u="none" strike="noStrike" baseline="30000" dirty="0">
                <a:solidFill>
                  <a:schemeClr val="bg1"/>
                </a:solidFill>
                <a:latin typeface="Roboto-Regular"/>
              </a:rPr>
              <a:t>that connects you with your customers, safeguards every transaction, and drives efficiency to help your business thrive.</a:t>
            </a:r>
          </a:p>
        </p:txBody>
      </p:sp>
      <p:sp>
        <p:nvSpPr>
          <p:cNvPr id="12" name="TextBox 11">
            <a:extLst>
              <a:ext uri="{FF2B5EF4-FFF2-40B4-BE49-F238E27FC236}">
                <a16:creationId xmlns:a16="http://schemas.microsoft.com/office/drawing/2014/main" id="{5623E2EC-A29C-B258-CD31-C1699136F43D}"/>
              </a:ext>
            </a:extLst>
          </p:cNvPr>
          <p:cNvSpPr txBox="1"/>
          <p:nvPr/>
        </p:nvSpPr>
        <p:spPr>
          <a:xfrm>
            <a:off x="4443454" y="993572"/>
            <a:ext cx="1828800" cy="1661993"/>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INTEGRATED PAYMENTS</a:t>
            </a:r>
          </a:p>
          <a:p>
            <a:endParaRPr lang="en-US" sz="1400" dirty="0">
              <a:latin typeface="Arial" panose="020B0604020202020204" pitchFamily="34" charset="0"/>
              <a:cs typeface="Arial" panose="020B0604020202020204" pitchFamily="34" charset="0"/>
            </a:endParaRPr>
          </a:p>
          <a:p>
            <a:r>
              <a:rPr lang="en-US" sz="1200" dirty="0"/>
              <a:t>Seamless, secure payments that maximize revenue and simplify transactions for businesses.</a:t>
            </a:r>
            <a:endParaRPr lang="en-US" sz="12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A1EA2FC-1D53-9709-18E8-FE04F70E8FB8}"/>
              </a:ext>
            </a:extLst>
          </p:cNvPr>
          <p:cNvSpPr txBox="1"/>
          <p:nvPr/>
        </p:nvSpPr>
        <p:spPr>
          <a:xfrm>
            <a:off x="9565643" y="993572"/>
            <a:ext cx="1828800" cy="123110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ACH</a:t>
            </a:r>
          </a:p>
          <a:p>
            <a:endParaRPr lang="en-US" sz="1200" dirty="0">
              <a:latin typeface="Arial" panose="020B0604020202020204" pitchFamily="34" charset="0"/>
              <a:cs typeface="Arial" panose="020B0604020202020204" pitchFamily="34" charset="0"/>
            </a:endParaRPr>
          </a:p>
          <a:p>
            <a:r>
              <a:rPr lang="en-US" sz="1200" dirty="0"/>
              <a:t>Fast, secure ACH funding with Usio: Same/Next Day, fully compliant.</a:t>
            </a:r>
            <a:endParaRPr lang="en-US" sz="12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AEF23DD-D555-7DE5-7A90-85017A2E1634}"/>
              </a:ext>
            </a:extLst>
          </p:cNvPr>
          <p:cNvSpPr txBox="1"/>
          <p:nvPr/>
        </p:nvSpPr>
        <p:spPr>
          <a:xfrm>
            <a:off x="4443454" y="2909896"/>
            <a:ext cx="1828800" cy="126188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PINLESS</a:t>
            </a:r>
          </a:p>
          <a:p>
            <a:endParaRPr lang="en-US" sz="1400" dirty="0">
              <a:latin typeface="Arial" panose="020B0604020202020204" pitchFamily="34" charset="0"/>
              <a:cs typeface="Arial" panose="020B0604020202020204" pitchFamily="34" charset="0"/>
            </a:endParaRPr>
          </a:p>
          <a:p>
            <a:r>
              <a:rPr lang="en-US" sz="1200" dirty="0"/>
              <a:t>Fast, secure transactions 24/7 for seamless experiences and improved cash flow.</a:t>
            </a:r>
            <a:endParaRPr lang="en-US" sz="12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63CB19F-D70C-2062-E197-2B01427E1B61}"/>
              </a:ext>
            </a:extLst>
          </p:cNvPr>
          <p:cNvSpPr txBox="1"/>
          <p:nvPr/>
        </p:nvSpPr>
        <p:spPr>
          <a:xfrm>
            <a:off x="7004549" y="2909896"/>
            <a:ext cx="1828800" cy="1661993"/>
          </a:xfrm>
          <a:prstGeom prst="rect">
            <a:avLst/>
          </a:prstGeom>
          <a:noFill/>
        </p:spPr>
        <p:txBody>
          <a:bodyPr wrap="square" rtlCol="0">
            <a:spAutoFit/>
          </a:bodyPr>
          <a:lstStyle/>
          <a:p>
            <a:pPr marR="0" rtl="0"/>
            <a:r>
              <a:rPr lang="en-US" sz="1400" b="1" dirty="0">
                <a:solidFill>
                  <a:srgbClr val="011E65"/>
                </a:solidFill>
                <a:latin typeface="Arial" panose="020B0604020202020204" pitchFamily="34" charset="0"/>
                <a:cs typeface="Arial" panose="020B0604020202020204" pitchFamily="34" charset="0"/>
              </a:rPr>
              <a:t>HOSTED PAYMENT PAGES </a:t>
            </a:r>
          </a:p>
          <a:p>
            <a:pPr marR="0" rtl="0"/>
            <a:endParaRPr lang="en-US" sz="1400" b="1" dirty="0">
              <a:solidFill>
                <a:srgbClr val="011E65"/>
              </a:solidFill>
              <a:latin typeface="Arial" panose="020B0604020202020204" pitchFamily="34" charset="0"/>
              <a:cs typeface="Arial" panose="020B0604020202020204" pitchFamily="34" charset="0"/>
            </a:endParaRPr>
          </a:p>
          <a:p>
            <a:pPr marR="0" rtl="0"/>
            <a:r>
              <a:rPr lang="en-US" sz="1200" dirty="0"/>
              <a:t>Secure, branded, &amp; customized checkout with seamless integration and data protection.</a:t>
            </a: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CA69D20-6A03-0B07-2B14-5A67321AFA7D}"/>
              </a:ext>
            </a:extLst>
          </p:cNvPr>
          <p:cNvSpPr txBox="1"/>
          <p:nvPr/>
        </p:nvSpPr>
        <p:spPr>
          <a:xfrm>
            <a:off x="7004549" y="4799422"/>
            <a:ext cx="1828800" cy="1292662"/>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BUY NOW PAY LATER</a:t>
            </a:r>
          </a:p>
          <a:p>
            <a:endParaRPr lang="en-US" sz="1400" b="1" dirty="0">
              <a:solidFill>
                <a:srgbClr val="011E65"/>
              </a:solidFill>
              <a:latin typeface="Arial" panose="020B0604020202020204" pitchFamily="34" charset="0"/>
              <a:cs typeface="Arial" panose="020B0604020202020204" pitchFamily="34" charset="0"/>
            </a:endParaRPr>
          </a:p>
          <a:p>
            <a:r>
              <a:rPr lang="en-US" sz="1200" dirty="0"/>
              <a:t>Boost sales! Buy Now, Pay Later offers flexible, stress-free payments.</a:t>
            </a:r>
            <a:endParaRPr lang="en-US" sz="12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3933B89-0577-E518-7C3D-18A1F4C1742C}"/>
              </a:ext>
            </a:extLst>
          </p:cNvPr>
          <p:cNvSpPr txBox="1"/>
          <p:nvPr/>
        </p:nvSpPr>
        <p:spPr>
          <a:xfrm>
            <a:off x="9565643" y="2909896"/>
            <a:ext cx="1828800" cy="126188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TEXT2PAY </a:t>
            </a:r>
          </a:p>
          <a:p>
            <a:endParaRPr lang="en-US" sz="1400" dirty="0">
              <a:latin typeface="Arial" panose="020B0604020202020204" pitchFamily="34" charset="0"/>
              <a:cs typeface="Arial" panose="020B0604020202020204" pitchFamily="34" charset="0"/>
            </a:endParaRPr>
          </a:p>
          <a:p>
            <a:r>
              <a:rPr lang="en-US" sz="1200" dirty="0"/>
              <a:t>Instant payments via text—fast, secure, no apps, no hassle!</a:t>
            </a:r>
            <a:endParaRPr lang="en-US" sz="12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BE767F0-D9C5-644F-560A-E36FA272F182}"/>
              </a:ext>
            </a:extLst>
          </p:cNvPr>
          <p:cNvSpPr txBox="1"/>
          <p:nvPr/>
        </p:nvSpPr>
        <p:spPr>
          <a:xfrm>
            <a:off x="4443454" y="4758207"/>
            <a:ext cx="1828800" cy="107721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RCC</a:t>
            </a:r>
          </a:p>
          <a:p>
            <a:endParaRPr lang="en-US" sz="1400" dirty="0">
              <a:latin typeface="Arial" panose="020B0604020202020204" pitchFamily="34" charset="0"/>
              <a:cs typeface="Arial" panose="020B0604020202020204" pitchFamily="34" charset="0"/>
            </a:endParaRPr>
          </a:p>
          <a:p>
            <a:r>
              <a:rPr lang="en-US" sz="1200" dirty="0"/>
              <a:t>Skip ACH delays! Remotely Created Checks offer fast, secure payments anytime.</a:t>
            </a:r>
            <a:endParaRPr lang="en-US" sz="1200" dirty="0">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06DD564E-B8E6-4ED4-165F-EDD188944610}"/>
              </a:ext>
            </a:extLst>
          </p:cNvPr>
          <p:cNvGrpSpPr/>
          <p:nvPr/>
        </p:nvGrpSpPr>
        <p:grpSpPr>
          <a:xfrm>
            <a:off x="6412607" y="1138919"/>
            <a:ext cx="497394" cy="497394"/>
            <a:chOff x="7166071" y="622450"/>
            <a:chExt cx="497394" cy="497394"/>
          </a:xfrm>
        </p:grpSpPr>
        <p:sp>
          <p:nvSpPr>
            <p:cNvPr id="37" name="Oval 36">
              <a:extLst>
                <a:ext uri="{FF2B5EF4-FFF2-40B4-BE49-F238E27FC236}">
                  <a16:creationId xmlns:a16="http://schemas.microsoft.com/office/drawing/2014/main" id="{5464A0FF-C334-1CCD-953D-B4EE18A86CFB}"/>
                </a:ext>
              </a:extLst>
            </p:cNvPr>
            <p:cNvSpPr/>
            <p:nvPr/>
          </p:nvSpPr>
          <p:spPr>
            <a:xfrm>
              <a:off x="7166071" y="622450"/>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Graphic 52" descr="Circles with lines with solid fill">
              <a:extLst>
                <a:ext uri="{FF2B5EF4-FFF2-40B4-BE49-F238E27FC236}">
                  <a16:creationId xmlns:a16="http://schemas.microsoft.com/office/drawing/2014/main" id="{869A8DE7-F60B-7254-236E-E1D8144FB5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6168" y="648215"/>
              <a:ext cx="457200" cy="457200"/>
            </a:xfrm>
            <a:prstGeom prst="rect">
              <a:avLst/>
            </a:prstGeom>
          </p:spPr>
        </p:pic>
      </p:grpSp>
      <p:grpSp>
        <p:nvGrpSpPr>
          <p:cNvPr id="57" name="Group 56">
            <a:extLst>
              <a:ext uri="{FF2B5EF4-FFF2-40B4-BE49-F238E27FC236}">
                <a16:creationId xmlns:a16="http://schemas.microsoft.com/office/drawing/2014/main" id="{585D7345-1588-CF55-A4D1-94A3A27F06EF}"/>
              </a:ext>
            </a:extLst>
          </p:cNvPr>
          <p:cNvGrpSpPr/>
          <p:nvPr/>
        </p:nvGrpSpPr>
        <p:grpSpPr>
          <a:xfrm>
            <a:off x="8984783" y="1138919"/>
            <a:ext cx="497394" cy="497394"/>
            <a:chOff x="9422779" y="759084"/>
            <a:chExt cx="497394" cy="497394"/>
          </a:xfrm>
        </p:grpSpPr>
        <p:sp>
          <p:nvSpPr>
            <p:cNvPr id="41" name="Oval 40">
              <a:extLst>
                <a:ext uri="{FF2B5EF4-FFF2-40B4-BE49-F238E27FC236}">
                  <a16:creationId xmlns:a16="http://schemas.microsoft.com/office/drawing/2014/main" id="{BD8029A9-C99F-F72D-3C0C-7A81925D682E}"/>
                </a:ext>
              </a:extLst>
            </p:cNvPr>
            <p:cNvSpPr/>
            <p:nvPr/>
          </p:nvSpPr>
          <p:spPr>
            <a:xfrm>
              <a:off x="9422779" y="759084"/>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Graphic 55" descr="Bank with solid fill">
              <a:extLst>
                <a:ext uri="{FF2B5EF4-FFF2-40B4-BE49-F238E27FC236}">
                  <a16:creationId xmlns:a16="http://schemas.microsoft.com/office/drawing/2014/main" id="{9814214E-5ECF-1A74-1C3A-4522E6CFAD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10823" y="824066"/>
              <a:ext cx="319008" cy="319008"/>
            </a:xfrm>
            <a:prstGeom prst="rect">
              <a:avLst/>
            </a:prstGeom>
          </p:spPr>
        </p:pic>
      </p:grpSp>
      <p:grpSp>
        <p:nvGrpSpPr>
          <p:cNvPr id="65" name="Group 64">
            <a:extLst>
              <a:ext uri="{FF2B5EF4-FFF2-40B4-BE49-F238E27FC236}">
                <a16:creationId xmlns:a16="http://schemas.microsoft.com/office/drawing/2014/main" id="{47039FA5-1235-D9A0-F91A-2D7FCF9A36F7}"/>
              </a:ext>
            </a:extLst>
          </p:cNvPr>
          <p:cNvGrpSpPr/>
          <p:nvPr/>
        </p:nvGrpSpPr>
        <p:grpSpPr>
          <a:xfrm>
            <a:off x="3821737" y="2991980"/>
            <a:ext cx="497394" cy="497394"/>
            <a:chOff x="3957128" y="2914698"/>
            <a:chExt cx="497394" cy="497394"/>
          </a:xfrm>
        </p:grpSpPr>
        <p:sp>
          <p:nvSpPr>
            <p:cNvPr id="58" name="Oval 57">
              <a:extLst>
                <a:ext uri="{FF2B5EF4-FFF2-40B4-BE49-F238E27FC236}">
                  <a16:creationId xmlns:a16="http://schemas.microsoft.com/office/drawing/2014/main" id="{541BD1AE-0F24-65BB-D4A4-A10F6453334F}"/>
                </a:ext>
              </a:extLst>
            </p:cNvPr>
            <p:cNvSpPr/>
            <p:nvPr/>
          </p:nvSpPr>
          <p:spPr>
            <a:xfrm>
              <a:off x="3957128"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4" name="Graphic 63" descr="Credit card with solid fill">
              <a:extLst>
                <a:ext uri="{FF2B5EF4-FFF2-40B4-BE49-F238E27FC236}">
                  <a16:creationId xmlns:a16="http://schemas.microsoft.com/office/drawing/2014/main" id="{40303B38-4A09-0D58-8073-5B88C3F512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32160" y="2989730"/>
              <a:ext cx="347330" cy="347330"/>
            </a:xfrm>
            <a:prstGeom prst="rect">
              <a:avLst/>
            </a:prstGeom>
          </p:spPr>
        </p:pic>
      </p:grpSp>
      <p:grpSp>
        <p:nvGrpSpPr>
          <p:cNvPr id="68" name="Group 67">
            <a:extLst>
              <a:ext uri="{FF2B5EF4-FFF2-40B4-BE49-F238E27FC236}">
                <a16:creationId xmlns:a16="http://schemas.microsoft.com/office/drawing/2014/main" id="{A738FC9B-42E0-7A1D-A68E-305ECF22A3F2}"/>
              </a:ext>
            </a:extLst>
          </p:cNvPr>
          <p:cNvGrpSpPr/>
          <p:nvPr/>
        </p:nvGrpSpPr>
        <p:grpSpPr>
          <a:xfrm>
            <a:off x="6412607" y="2991980"/>
            <a:ext cx="497394" cy="497394"/>
            <a:chOff x="6547998" y="2914698"/>
            <a:chExt cx="497394" cy="497394"/>
          </a:xfrm>
        </p:grpSpPr>
        <p:sp>
          <p:nvSpPr>
            <p:cNvPr id="59" name="Oval 58">
              <a:extLst>
                <a:ext uri="{FF2B5EF4-FFF2-40B4-BE49-F238E27FC236}">
                  <a16:creationId xmlns:a16="http://schemas.microsoft.com/office/drawing/2014/main" id="{188F4F36-1B48-9835-0712-7E1F6E6682A7}"/>
                </a:ext>
              </a:extLst>
            </p:cNvPr>
            <p:cNvSpPr/>
            <p:nvPr/>
          </p:nvSpPr>
          <p:spPr>
            <a:xfrm>
              <a:off x="6547998"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Graphic 66" descr="Laptop with solid fill">
              <a:extLst>
                <a:ext uri="{FF2B5EF4-FFF2-40B4-BE49-F238E27FC236}">
                  <a16:creationId xmlns:a16="http://schemas.microsoft.com/office/drawing/2014/main" id="{25CB58C9-1172-EA7A-CD56-82EF529A417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607967" y="2959604"/>
              <a:ext cx="377456" cy="377456"/>
            </a:xfrm>
            <a:prstGeom prst="rect">
              <a:avLst/>
            </a:prstGeom>
          </p:spPr>
        </p:pic>
      </p:grpSp>
      <p:grpSp>
        <p:nvGrpSpPr>
          <p:cNvPr id="71" name="Group 70">
            <a:extLst>
              <a:ext uri="{FF2B5EF4-FFF2-40B4-BE49-F238E27FC236}">
                <a16:creationId xmlns:a16="http://schemas.microsoft.com/office/drawing/2014/main" id="{F392EFA5-BA11-FAEF-B3E6-830E68060C14}"/>
              </a:ext>
            </a:extLst>
          </p:cNvPr>
          <p:cNvGrpSpPr/>
          <p:nvPr/>
        </p:nvGrpSpPr>
        <p:grpSpPr>
          <a:xfrm>
            <a:off x="8984783" y="2991980"/>
            <a:ext cx="497394" cy="497394"/>
            <a:chOff x="9120174" y="2914698"/>
            <a:chExt cx="497394" cy="497394"/>
          </a:xfrm>
        </p:grpSpPr>
        <p:sp>
          <p:nvSpPr>
            <p:cNvPr id="60" name="Oval 59">
              <a:extLst>
                <a:ext uri="{FF2B5EF4-FFF2-40B4-BE49-F238E27FC236}">
                  <a16:creationId xmlns:a16="http://schemas.microsoft.com/office/drawing/2014/main" id="{279391AF-CAE8-57CA-2D7F-6E0467D5784B}"/>
                </a:ext>
              </a:extLst>
            </p:cNvPr>
            <p:cNvSpPr/>
            <p:nvPr/>
          </p:nvSpPr>
          <p:spPr>
            <a:xfrm>
              <a:off x="9120174"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0" name="Graphic 69" descr="Smart Phone with solid fill">
              <a:extLst>
                <a:ext uri="{FF2B5EF4-FFF2-40B4-BE49-F238E27FC236}">
                  <a16:creationId xmlns:a16="http://schemas.microsoft.com/office/drawing/2014/main" id="{E97FC0E5-2B9C-3D6E-8608-82B91C1B289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187233" y="2989730"/>
              <a:ext cx="363277" cy="363277"/>
            </a:xfrm>
            <a:prstGeom prst="rect">
              <a:avLst/>
            </a:prstGeom>
          </p:spPr>
        </p:pic>
      </p:grpSp>
      <p:grpSp>
        <p:nvGrpSpPr>
          <p:cNvPr id="74" name="Group 73">
            <a:extLst>
              <a:ext uri="{FF2B5EF4-FFF2-40B4-BE49-F238E27FC236}">
                <a16:creationId xmlns:a16="http://schemas.microsoft.com/office/drawing/2014/main" id="{84DA503E-38AF-0DE5-D729-C087106BF0ED}"/>
              </a:ext>
            </a:extLst>
          </p:cNvPr>
          <p:cNvGrpSpPr/>
          <p:nvPr/>
        </p:nvGrpSpPr>
        <p:grpSpPr>
          <a:xfrm>
            <a:off x="3821737" y="4873853"/>
            <a:ext cx="497394" cy="497394"/>
            <a:chOff x="3957128" y="4885103"/>
            <a:chExt cx="497394" cy="497394"/>
          </a:xfrm>
        </p:grpSpPr>
        <p:sp>
          <p:nvSpPr>
            <p:cNvPr id="61" name="Oval 60">
              <a:extLst>
                <a:ext uri="{FF2B5EF4-FFF2-40B4-BE49-F238E27FC236}">
                  <a16:creationId xmlns:a16="http://schemas.microsoft.com/office/drawing/2014/main" id="{37AC3BFD-D2A3-07A0-50C9-419023608E89}"/>
                </a:ext>
              </a:extLst>
            </p:cNvPr>
            <p:cNvSpPr/>
            <p:nvPr/>
          </p:nvSpPr>
          <p:spPr>
            <a:xfrm>
              <a:off x="3957128" y="4885103"/>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descr="Bank check with solid fill">
              <a:extLst>
                <a:ext uri="{FF2B5EF4-FFF2-40B4-BE49-F238E27FC236}">
                  <a16:creationId xmlns:a16="http://schemas.microsoft.com/office/drawing/2014/main" id="{29E834B1-A581-7EC8-BEEB-74D7873CE08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032518" y="4989613"/>
              <a:ext cx="346614" cy="346614"/>
            </a:xfrm>
            <a:prstGeom prst="rect">
              <a:avLst/>
            </a:prstGeom>
          </p:spPr>
        </p:pic>
      </p:grpSp>
      <p:grpSp>
        <p:nvGrpSpPr>
          <p:cNvPr id="77" name="Group 76">
            <a:extLst>
              <a:ext uri="{FF2B5EF4-FFF2-40B4-BE49-F238E27FC236}">
                <a16:creationId xmlns:a16="http://schemas.microsoft.com/office/drawing/2014/main" id="{D7D41E57-761E-5DAA-E96C-C11133BB9820}"/>
              </a:ext>
            </a:extLst>
          </p:cNvPr>
          <p:cNvGrpSpPr/>
          <p:nvPr/>
        </p:nvGrpSpPr>
        <p:grpSpPr>
          <a:xfrm>
            <a:off x="6412607" y="4902973"/>
            <a:ext cx="497394" cy="497394"/>
            <a:chOff x="6547998" y="4988654"/>
            <a:chExt cx="497394" cy="497394"/>
          </a:xfrm>
        </p:grpSpPr>
        <p:sp>
          <p:nvSpPr>
            <p:cNvPr id="62" name="Oval 61">
              <a:extLst>
                <a:ext uri="{FF2B5EF4-FFF2-40B4-BE49-F238E27FC236}">
                  <a16:creationId xmlns:a16="http://schemas.microsoft.com/office/drawing/2014/main" id="{42B1D74C-2E04-EF3B-63F9-A9C18DDEB411}"/>
                </a:ext>
              </a:extLst>
            </p:cNvPr>
            <p:cNvSpPr/>
            <p:nvPr/>
          </p:nvSpPr>
          <p:spPr>
            <a:xfrm>
              <a:off x="6547998" y="4988654"/>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6" name="Graphic 75" descr="Flip calendar with solid fill">
              <a:extLst>
                <a:ext uri="{FF2B5EF4-FFF2-40B4-BE49-F238E27FC236}">
                  <a16:creationId xmlns:a16="http://schemas.microsoft.com/office/drawing/2014/main" id="{60C4B9CD-F15D-F53B-5108-8281CC0EB68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593169" y="5033825"/>
              <a:ext cx="407052" cy="407052"/>
            </a:xfrm>
            <a:prstGeom prst="rect">
              <a:avLst/>
            </a:prstGeom>
          </p:spPr>
        </p:pic>
      </p:grpSp>
      <p:grpSp>
        <p:nvGrpSpPr>
          <p:cNvPr id="34" name="Group 33">
            <a:extLst>
              <a:ext uri="{FF2B5EF4-FFF2-40B4-BE49-F238E27FC236}">
                <a16:creationId xmlns:a16="http://schemas.microsoft.com/office/drawing/2014/main" id="{98B7EFC1-6487-7DE3-CD85-8D73DF299D4A}"/>
              </a:ext>
            </a:extLst>
          </p:cNvPr>
          <p:cNvGrpSpPr/>
          <p:nvPr/>
        </p:nvGrpSpPr>
        <p:grpSpPr>
          <a:xfrm>
            <a:off x="1318789" y="908686"/>
            <a:ext cx="10075654" cy="5681181"/>
            <a:chOff x="1318789" y="908686"/>
            <a:chExt cx="10075654" cy="5681181"/>
          </a:xfrm>
        </p:grpSpPr>
        <p:cxnSp>
          <p:nvCxnSpPr>
            <p:cNvPr id="2" name="Straight Connector 1">
              <a:extLst>
                <a:ext uri="{FF2B5EF4-FFF2-40B4-BE49-F238E27FC236}">
                  <a16:creationId xmlns:a16="http://schemas.microsoft.com/office/drawing/2014/main" id="{01E205B3-21A9-9FB6-E5C8-F4C42B386D82}"/>
                </a:ext>
              </a:extLst>
            </p:cNvPr>
            <p:cNvCxnSpPr>
              <a:cxnSpLocks/>
            </p:cNvCxnSpPr>
            <p:nvPr/>
          </p:nvCxnSpPr>
          <p:spPr>
            <a:xfrm flipV="1">
              <a:off x="1318789" y="5626852"/>
              <a:ext cx="0" cy="96301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3E032C23-CFE6-509C-A1BE-47061D0AC845}"/>
                </a:ext>
              </a:extLst>
            </p:cNvPr>
            <p:cNvCxnSpPr>
              <a:cxnSpLocks/>
            </p:cNvCxnSpPr>
            <p:nvPr/>
          </p:nvCxnSpPr>
          <p:spPr>
            <a:xfrm>
              <a:off x="1318789" y="65898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4E70D27-2FA2-F2DF-4BC6-8F26CE70AAF1}"/>
                </a:ext>
              </a:extLst>
            </p:cNvPr>
            <p:cNvCxnSpPr>
              <a:cxnSpLocks/>
            </p:cNvCxnSpPr>
            <p:nvPr/>
          </p:nvCxnSpPr>
          <p:spPr>
            <a:xfrm flipV="1">
              <a:off x="11381502" y="908686"/>
              <a:ext cx="0" cy="5681181"/>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9972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6F0FDB1B-822A-B3C4-7F4B-0FC3576BF875}"/>
              </a:ext>
            </a:extLst>
          </p:cNvPr>
          <p:cNvSpPr txBox="1"/>
          <p:nvPr/>
        </p:nvSpPr>
        <p:spPr>
          <a:xfrm>
            <a:off x="6870168" y="1086960"/>
            <a:ext cx="3715416" cy="5201424"/>
          </a:xfrm>
          <a:prstGeom prst="rect">
            <a:avLst/>
          </a:prstGeom>
          <a:noFill/>
        </p:spPr>
        <p:txBody>
          <a:bodyPr wrap="square" rtlCol="0">
            <a:spAutoFit/>
          </a:bodyPr>
          <a:lstStyle/>
          <a:p>
            <a:pPr>
              <a:spcBef>
                <a:spcPts val="800"/>
              </a:spcBef>
            </a:pPr>
            <a:r>
              <a:rPr lang="en-US" sz="1200" b="1" dirty="0">
                <a:latin typeface="Arial" panose="020B0604020202020204" pitchFamily="34" charset="0"/>
                <a:cs typeface="Arial" panose="020B0604020202020204" pitchFamily="34" charset="0"/>
              </a:rPr>
              <a:t>No Integration Fees </a:t>
            </a:r>
            <a:r>
              <a:rPr lang="en-US" sz="1200" dirty="0">
                <a:latin typeface="Arial" panose="020B0604020202020204" pitchFamily="34" charset="0"/>
                <a:cs typeface="Arial" panose="020B0604020202020204" pitchFamily="34" charset="0"/>
              </a:rPr>
              <a:t>– No hidden costs, just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 cost-effective solutions.</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Transparent </a:t>
            </a:r>
            <a:r>
              <a:rPr lang="en-US" sz="1200" b="1" dirty="0">
                <a:latin typeface="Arial" panose="020B0604020202020204" pitchFamily="34" charset="0"/>
                <a:cs typeface="Arial" panose="020B0604020202020204" pitchFamily="34" charset="0"/>
              </a:rPr>
              <a:t>Revenue Share </a:t>
            </a:r>
            <a:r>
              <a:rPr lang="en-US" sz="1200" dirty="0">
                <a:latin typeface="Arial" panose="020B0604020202020204" pitchFamily="34" charset="0"/>
                <a:cs typeface="Arial" panose="020B0604020202020204" pitchFamily="34" charset="0"/>
              </a:rPr>
              <a:t>– Know exactly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what you’ll earn with our competitive model.</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b="1" dirty="0">
                <a:latin typeface="Arial" panose="020B0604020202020204" pitchFamily="34" charset="0"/>
                <a:cs typeface="Arial" panose="020B0604020202020204" pitchFamily="34" charset="0"/>
              </a:rPr>
              <a:t>Own Our Technology </a:t>
            </a:r>
            <a:r>
              <a:rPr lang="en-US" sz="1200" dirty="0">
                <a:latin typeface="Arial" panose="020B0604020202020204" pitchFamily="34" charset="0"/>
                <a:cs typeface="Arial" panose="020B0604020202020204" pitchFamily="34" charset="0"/>
              </a:rPr>
              <a:t>– Full control, reliability, and faster updates—no third-party blame &amp; reliance.</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b="1" dirty="0">
                <a:latin typeface="Arial" panose="020B0604020202020204" pitchFamily="34" charset="0"/>
                <a:cs typeface="Arial" panose="020B0604020202020204" pitchFamily="34" charset="0"/>
              </a:rPr>
              <a:t>Built-in Compliance </a:t>
            </a:r>
            <a:r>
              <a:rPr lang="en-US" sz="1200" dirty="0">
                <a:latin typeface="Arial" panose="020B0604020202020204" pitchFamily="34" charset="0"/>
                <a:cs typeface="Arial" panose="020B0604020202020204" pitchFamily="34" charset="0"/>
              </a:rPr>
              <a:t>– PCI-DSS, AML, and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KYC included; no extra services needed.</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All-in-One Payments &amp; Disbursements – One platform, no need for multiple providers.</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Customizable &amp; Automated – Tailored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solutions with seamless onboarding.</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5-Star Customer Support – Real help, real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fast, from a knowledgeable team</a:t>
            </a:r>
          </a:p>
        </p:txBody>
      </p:sp>
      <p:sp>
        <p:nvSpPr>
          <p:cNvPr id="4" name="Rectangle 3">
            <a:extLst>
              <a:ext uri="{FF2B5EF4-FFF2-40B4-BE49-F238E27FC236}">
                <a16:creationId xmlns:a16="http://schemas.microsoft.com/office/drawing/2014/main" id="{7D237913-2ADA-B926-44E8-A2CBBAF7D5F4}"/>
              </a:ext>
            </a:extLst>
          </p:cNvPr>
          <p:cNvSpPr/>
          <p:nvPr/>
        </p:nvSpPr>
        <p:spPr>
          <a:xfrm>
            <a:off x="-49421" y="0"/>
            <a:ext cx="4141079"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61578" y="-165481"/>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916" y="39761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76351" y="2050429"/>
            <a:ext cx="2763002" cy="1637243"/>
          </a:xfrm>
          <a:prstGeom prst="rect">
            <a:avLst/>
          </a:prstGeom>
          <a:noFill/>
        </p:spPr>
        <p:txBody>
          <a:bodyPr wrap="square" rtlCol="0">
            <a:spAutoFit/>
          </a:bodyPr>
          <a:lstStyle/>
          <a:p>
            <a:pPr>
              <a:lnSpc>
                <a:spcPts val="4000"/>
              </a:lnSpc>
            </a:pPr>
            <a:r>
              <a:rPr lang="en-US" sz="4600" b="1" dirty="0">
                <a:solidFill>
                  <a:srgbClr val="FFCF01"/>
                </a:solidFill>
                <a:latin typeface="Arial" panose="020B0604020202020204" pitchFamily="34" charset="0"/>
                <a:cs typeface="Arial" panose="020B0604020202020204" pitchFamily="34" charset="0"/>
              </a:rPr>
              <a:t>PAYFAC-</a:t>
            </a:r>
            <a:r>
              <a:rPr lang="en-US" sz="4600" b="1" dirty="0">
                <a:solidFill>
                  <a:schemeClr val="bg1"/>
                </a:solidFill>
                <a:latin typeface="Arial" panose="020B0604020202020204" pitchFamily="34" charset="0"/>
                <a:cs typeface="Arial" panose="020B0604020202020204" pitchFamily="34" charset="0"/>
              </a:rPr>
              <a:t>AS-A-SERVICE</a:t>
            </a:r>
            <a:endParaRPr lang="en-US" sz="3500" b="1" dirty="0">
              <a:solidFill>
                <a:srgbClr val="FFCF0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AF5B4C2-3380-D6DA-72BC-AD557A9F7E53}"/>
              </a:ext>
            </a:extLst>
          </p:cNvPr>
          <p:cNvSpPr txBox="1"/>
          <p:nvPr/>
        </p:nvSpPr>
        <p:spPr>
          <a:xfrm>
            <a:off x="526798" y="3687672"/>
            <a:ext cx="3235528" cy="1188787"/>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We turn payments into profit! Get all of the value of being a Payment Facilitator without the cost, risk, or downtime while earning additional revenue. </a:t>
            </a:r>
          </a:p>
        </p:txBody>
      </p:sp>
      <p:cxnSp>
        <p:nvCxnSpPr>
          <p:cNvPr id="3" name="Straight Connector 2">
            <a:extLst>
              <a:ext uri="{FF2B5EF4-FFF2-40B4-BE49-F238E27FC236}">
                <a16:creationId xmlns:a16="http://schemas.microsoft.com/office/drawing/2014/main" id="{3E032C23-CFE6-509C-A1BE-47061D0AC845}"/>
              </a:ext>
            </a:extLst>
          </p:cNvPr>
          <p:cNvCxnSpPr>
            <a:cxnSpLocks/>
          </p:cNvCxnSpPr>
          <p:nvPr/>
        </p:nvCxnSpPr>
        <p:spPr>
          <a:xfrm>
            <a:off x="690716" y="1629940"/>
            <a:ext cx="10075654"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A0B57E8-7D1A-3336-E082-4CB87484F4B5}"/>
              </a:ext>
            </a:extLst>
          </p:cNvPr>
          <p:cNvCxnSpPr/>
          <p:nvPr/>
        </p:nvCxnSpPr>
        <p:spPr>
          <a:xfrm>
            <a:off x="10760364" y="162560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DBEF360-EEC4-7944-E84F-23A03D38484D}"/>
              </a:ext>
            </a:extLst>
          </p:cNvPr>
          <p:cNvCxnSpPr/>
          <p:nvPr/>
        </p:nvCxnSpPr>
        <p:spPr>
          <a:xfrm>
            <a:off x="6174510" y="239194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0DBF1F0-863C-A823-332C-BA96DB71E85B}"/>
              </a:ext>
            </a:extLst>
          </p:cNvPr>
          <p:cNvCxnSpPr>
            <a:cxnSpLocks/>
          </p:cNvCxnSpPr>
          <p:nvPr/>
        </p:nvCxnSpPr>
        <p:spPr>
          <a:xfrm>
            <a:off x="6174510" y="2391940"/>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36BA431-4DE2-2A26-2DA9-FD853D6566A9}"/>
              </a:ext>
            </a:extLst>
          </p:cNvPr>
          <p:cNvCxnSpPr>
            <a:cxnSpLocks/>
          </p:cNvCxnSpPr>
          <p:nvPr/>
        </p:nvCxnSpPr>
        <p:spPr>
          <a:xfrm>
            <a:off x="6168504" y="3167795"/>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D9687E3-C5A7-3B6D-D829-33A8B1ADCD8E}"/>
              </a:ext>
            </a:extLst>
          </p:cNvPr>
          <p:cNvCxnSpPr/>
          <p:nvPr/>
        </p:nvCxnSpPr>
        <p:spPr>
          <a:xfrm>
            <a:off x="10760364" y="3167795"/>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3C181D8-9279-6AB4-26FC-5E86844CF348}"/>
              </a:ext>
            </a:extLst>
          </p:cNvPr>
          <p:cNvCxnSpPr>
            <a:cxnSpLocks/>
          </p:cNvCxnSpPr>
          <p:nvPr/>
        </p:nvCxnSpPr>
        <p:spPr>
          <a:xfrm>
            <a:off x="6168504" y="3943650"/>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645704B-1D0C-E2FC-2E5F-529642F4DD89}"/>
              </a:ext>
            </a:extLst>
          </p:cNvPr>
          <p:cNvCxnSpPr/>
          <p:nvPr/>
        </p:nvCxnSpPr>
        <p:spPr>
          <a:xfrm>
            <a:off x="6168504" y="394365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633EBE45-6936-E839-95FE-CC2EB03ECD26}"/>
              </a:ext>
            </a:extLst>
          </p:cNvPr>
          <p:cNvCxnSpPr>
            <a:cxnSpLocks/>
          </p:cNvCxnSpPr>
          <p:nvPr/>
        </p:nvCxnSpPr>
        <p:spPr>
          <a:xfrm>
            <a:off x="6168504" y="4719505"/>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6B10FA8-D96F-F693-DCA1-BF8B8FA05438}"/>
              </a:ext>
            </a:extLst>
          </p:cNvPr>
          <p:cNvCxnSpPr>
            <a:cxnSpLocks/>
          </p:cNvCxnSpPr>
          <p:nvPr/>
        </p:nvCxnSpPr>
        <p:spPr>
          <a:xfrm>
            <a:off x="6180972" y="5476860"/>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E0F8F61-BB21-2616-5EFC-66C8F4A6C95E}"/>
              </a:ext>
            </a:extLst>
          </p:cNvPr>
          <p:cNvCxnSpPr/>
          <p:nvPr/>
        </p:nvCxnSpPr>
        <p:spPr>
          <a:xfrm>
            <a:off x="10772832" y="4701005"/>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90844BB-1A8F-DBD5-4BFA-4CED98C8B526}"/>
              </a:ext>
            </a:extLst>
          </p:cNvPr>
          <p:cNvCxnSpPr/>
          <p:nvPr/>
        </p:nvCxnSpPr>
        <p:spPr>
          <a:xfrm>
            <a:off x="6193440" y="547686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5825B55-0D3E-198C-818E-0A5C4B2BA756}"/>
              </a:ext>
            </a:extLst>
          </p:cNvPr>
          <p:cNvCxnSpPr>
            <a:cxnSpLocks/>
          </p:cNvCxnSpPr>
          <p:nvPr/>
        </p:nvCxnSpPr>
        <p:spPr>
          <a:xfrm>
            <a:off x="6193440" y="6252715"/>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pic>
        <p:nvPicPr>
          <p:cNvPr id="48" name="Graphic 47" descr="Influencer with solid fill">
            <a:extLst>
              <a:ext uri="{FF2B5EF4-FFF2-40B4-BE49-F238E27FC236}">
                <a16:creationId xmlns:a16="http://schemas.microsoft.com/office/drawing/2014/main" id="{C8B10DF5-7BC8-4EAC-9F40-C5EF27AE76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3440" y="886043"/>
            <a:ext cx="711493" cy="711493"/>
          </a:xfrm>
          <a:prstGeom prst="rect">
            <a:avLst/>
          </a:prstGeom>
        </p:spPr>
      </p:pic>
      <p:pic>
        <p:nvPicPr>
          <p:cNvPr id="50" name="Graphic 49" descr="Coins with solid fill">
            <a:extLst>
              <a:ext uri="{FF2B5EF4-FFF2-40B4-BE49-F238E27FC236}">
                <a16:creationId xmlns:a16="http://schemas.microsoft.com/office/drawing/2014/main" id="{CC7BCCAA-254B-1C30-B29A-B622700930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77921" y="1723352"/>
            <a:ext cx="682443" cy="682443"/>
          </a:xfrm>
          <a:prstGeom prst="rect">
            <a:avLst/>
          </a:prstGeom>
        </p:spPr>
      </p:pic>
      <p:pic>
        <p:nvPicPr>
          <p:cNvPr id="52" name="Graphic 51" descr="Cmd Terminal with solid fill">
            <a:extLst>
              <a:ext uri="{FF2B5EF4-FFF2-40B4-BE49-F238E27FC236}">
                <a16:creationId xmlns:a16="http://schemas.microsoft.com/office/drawing/2014/main" id="{7BCA4DB1-BB7E-2D2C-0AE7-FA67C9E420D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63498" y="2472350"/>
            <a:ext cx="622505" cy="622505"/>
          </a:xfrm>
          <a:prstGeom prst="rect">
            <a:avLst/>
          </a:prstGeom>
        </p:spPr>
      </p:pic>
      <p:pic>
        <p:nvPicPr>
          <p:cNvPr id="63" name="Graphic 62" descr="Clipboard Checked with solid fill">
            <a:extLst>
              <a:ext uri="{FF2B5EF4-FFF2-40B4-BE49-F238E27FC236}">
                <a16:creationId xmlns:a16="http://schemas.microsoft.com/office/drawing/2014/main" id="{A119A77D-4147-7163-1C02-7EF5EC642E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025449" y="3221885"/>
            <a:ext cx="649175" cy="649175"/>
          </a:xfrm>
          <a:prstGeom prst="rect">
            <a:avLst/>
          </a:prstGeom>
        </p:spPr>
      </p:pic>
      <p:pic>
        <p:nvPicPr>
          <p:cNvPr id="75" name="Graphic 74" descr="Layers Design with solid fill">
            <a:extLst>
              <a:ext uri="{FF2B5EF4-FFF2-40B4-BE49-F238E27FC236}">
                <a16:creationId xmlns:a16="http://schemas.microsoft.com/office/drawing/2014/main" id="{ED46B0AE-4CED-6F25-5EC7-1D9BD7E5616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206181" y="3995048"/>
            <a:ext cx="651519" cy="651519"/>
          </a:xfrm>
          <a:prstGeom prst="rect">
            <a:avLst/>
          </a:prstGeom>
        </p:spPr>
      </p:pic>
      <p:pic>
        <p:nvPicPr>
          <p:cNvPr id="7" name="Graphic 6" descr="Ui Ux with solid fill">
            <a:extLst>
              <a:ext uri="{FF2B5EF4-FFF2-40B4-BE49-F238E27FC236}">
                <a16:creationId xmlns:a16="http://schemas.microsoft.com/office/drawing/2014/main" id="{D5985E03-EEC2-F7B8-DFBB-03670A2111E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88937" y="4751910"/>
            <a:ext cx="724950" cy="724950"/>
          </a:xfrm>
          <a:prstGeom prst="rect">
            <a:avLst/>
          </a:prstGeom>
        </p:spPr>
      </p:pic>
      <p:pic>
        <p:nvPicPr>
          <p:cNvPr id="8" name="Graphic 7" descr="Thumbs up sign with solid fill">
            <a:extLst>
              <a:ext uri="{FF2B5EF4-FFF2-40B4-BE49-F238E27FC236}">
                <a16:creationId xmlns:a16="http://schemas.microsoft.com/office/drawing/2014/main" id="{A8A64B92-CE89-9F90-372F-67FCA2ADC30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243153" y="5422420"/>
            <a:ext cx="690079" cy="690079"/>
          </a:xfrm>
          <a:prstGeom prst="rect">
            <a:avLst/>
          </a:prstGeom>
          <a:effectLst/>
        </p:spPr>
      </p:pic>
    </p:spTree>
    <p:extLst>
      <p:ext uri="{BB962C8B-B14F-4D97-AF65-F5344CB8AC3E}">
        <p14:creationId xmlns:p14="http://schemas.microsoft.com/office/powerpoint/2010/main" val="148539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141079"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62361" y="89956"/>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606" y="186401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13606" y="2714579"/>
            <a:ext cx="2763002" cy="1637243"/>
          </a:xfrm>
          <a:prstGeom prst="rect">
            <a:avLst/>
          </a:prstGeom>
          <a:noFill/>
        </p:spPr>
        <p:txBody>
          <a:bodyPr wrap="square" rtlCol="0">
            <a:spAutoFit/>
          </a:bodyPr>
          <a:lstStyle/>
          <a:p>
            <a:pPr>
              <a:lnSpc>
                <a:spcPts val="4000"/>
              </a:lnSpc>
            </a:pPr>
            <a:r>
              <a:rPr lang="en-US" sz="4600" b="1" dirty="0">
                <a:solidFill>
                  <a:srgbClr val="FFCF01"/>
                </a:solidFill>
                <a:latin typeface="Arial" panose="020B0604020202020204" pitchFamily="34" charset="0"/>
                <a:cs typeface="Arial" panose="020B0604020202020204" pitchFamily="34" charset="0"/>
              </a:rPr>
              <a:t>PAYFAC-</a:t>
            </a:r>
            <a:r>
              <a:rPr lang="en-US" sz="4600" b="1" dirty="0">
                <a:solidFill>
                  <a:schemeClr val="bg1"/>
                </a:solidFill>
                <a:latin typeface="Arial" panose="020B0604020202020204" pitchFamily="34" charset="0"/>
                <a:cs typeface="Arial" panose="020B0604020202020204" pitchFamily="34" charset="0"/>
              </a:rPr>
              <a:t>AS-A-SERVICE</a:t>
            </a:r>
            <a:endParaRPr lang="en-US" sz="3500" b="1" dirty="0">
              <a:solidFill>
                <a:srgbClr val="FFCF0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AF5B4C2-3380-D6DA-72BC-AD557A9F7E53}"/>
              </a:ext>
            </a:extLst>
          </p:cNvPr>
          <p:cNvSpPr txBox="1"/>
          <p:nvPr/>
        </p:nvSpPr>
        <p:spPr>
          <a:xfrm>
            <a:off x="400462" y="4258857"/>
            <a:ext cx="3235528" cy="342401"/>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Competitor Analysis</a:t>
            </a:r>
          </a:p>
        </p:txBody>
      </p:sp>
      <p:graphicFrame>
        <p:nvGraphicFramePr>
          <p:cNvPr id="8" name="Table 7">
            <a:extLst>
              <a:ext uri="{FF2B5EF4-FFF2-40B4-BE49-F238E27FC236}">
                <a16:creationId xmlns:a16="http://schemas.microsoft.com/office/drawing/2014/main" id="{D2B1254C-F072-AC0A-F9C3-23F124D7BCC1}"/>
              </a:ext>
            </a:extLst>
          </p:cNvPr>
          <p:cNvGraphicFramePr>
            <a:graphicFrameLocks/>
          </p:cNvGraphicFramePr>
          <p:nvPr>
            <p:extLst>
              <p:ext uri="{D42A27DB-BD31-4B8C-83A1-F6EECF244321}">
                <p14:modId xmlns:p14="http://schemas.microsoft.com/office/powerpoint/2010/main" val="1469701789"/>
              </p:ext>
            </p:extLst>
          </p:nvPr>
        </p:nvGraphicFramePr>
        <p:xfrm>
          <a:off x="5080000" y="824867"/>
          <a:ext cx="6243781" cy="5293647"/>
        </p:xfrm>
        <a:graphic>
          <a:graphicData uri="http://schemas.openxmlformats.org/drawingml/2006/table">
            <a:tbl>
              <a:tblPr firstRow="1" bandRow="1">
                <a:tableStyleId>{5C22544A-7EE6-4342-B048-85BDC9FD1C3A}</a:tableStyleId>
              </a:tblPr>
              <a:tblGrid>
                <a:gridCol w="1644073">
                  <a:extLst>
                    <a:ext uri="{9D8B030D-6E8A-4147-A177-3AD203B41FA5}">
                      <a16:colId xmlns:a16="http://schemas.microsoft.com/office/drawing/2014/main" val="748913021"/>
                    </a:ext>
                  </a:extLst>
                </a:gridCol>
                <a:gridCol w="817742">
                  <a:extLst>
                    <a:ext uri="{9D8B030D-6E8A-4147-A177-3AD203B41FA5}">
                      <a16:colId xmlns:a16="http://schemas.microsoft.com/office/drawing/2014/main" val="501025562"/>
                    </a:ext>
                  </a:extLst>
                </a:gridCol>
                <a:gridCol w="828339">
                  <a:extLst>
                    <a:ext uri="{9D8B030D-6E8A-4147-A177-3AD203B41FA5}">
                      <a16:colId xmlns:a16="http://schemas.microsoft.com/office/drawing/2014/main" val="499084859"/>
                    </a:ext>
                  </a:extLst>
                </a:gridCol>
                <a:gridCol w="790254">
                  <a:extLst>
                    <a:ext uri="{9D8B030D-6E8A-4147-A177-3AD203B41FA5}">
                      <a16:colId xmlns:a16="http://schemas.microsoft.com/office/drawing/2014/main" val="1883887298"/>
                    </a:ext>
                  </a:extLst>
                </a:gridCol>
                <a:gridCol w="666479">
                  <a:extLst>
                    <a:ext uri="{9D8B030D-6E8A-4147-A177-3AD203B41FA5}">
                      <a16:colId xmlns:a16="http://schemas.microsoft.com/office/drawing/2014/main" val="1262160901"/>
                    </a:ext>
                  </a:extLst>
                </a:gridCol>
                <a:gridCol w="790254">
                  <a:extLst>
                    <a:ext uri="{9D8B030D-6E8A-4147-A177-3AD203B41FA5}">
                      <a16:colId xmlns:a16="http://schemas.microsoft.com/office/drawing/2014/main" val="3324773933"/>
                    </a:ext>
                  </a:extLst>
                </a:gridCol>
                <a:gridCol w="706640">
                  <a:extLst>
                    <a:ext uri="{9D8B030D-6E8A-4147-A177-3AD203B41FA5}">
                      <a16:colId xmlns:a16="http://schemas.microsoft.com/office/drawing/2014/main" val="3042907974"/>
                    </a:ext>
                  </a:extLst>
                </a:gridCol>
              </a:tblGrid>
              <a:tr h="517063">
                <a:tc>
                  <a:txBody>
                    <a:bodyPr/>
                    <a:lstStyle/>
                    <a:p>
                      <a:pPr algn="ctr"/>
                      <a:endParaRPr lang="en-US" sz="1200" dirty="0">
                        <a:solidFill>
                          <a:srgbClr val="011E65"/>
                        </a:solidFill>
                      </a:endParaRP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TILLED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STAX</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PAYRIX</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NMI</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STRIPE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USIO</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extLst>
                  <a:ext uri="{0D108BD9-81ED-4DB2-BD59-A6C34878D82A}">
                    <a16:rowId xmlns:a16="http://schemas.microsoft.com/office/drawing/2014/main" val="1490807272"/>
                  </a:ext>
                </a:extLst>
              </a:tr>
              <a:tr h="517063">
                <a:tc>
                  <a:txBody>
                    <a:bodyPr/>
                    <a:lstStyle/>
                    <a:p>
                      <a:r>
                        <a:rPr lang="en-US" sz="1200" dirty="0"/>
                        <a:t>API- First Approach</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010434636"/>
                  </a:ext>
                </a:extLst>
              </a:tr>
              <a:tr h="517063">
                <a:tc>
                  <a:txBody>
                    <a:bodyPr/>
                    <a:lstStyle/>
                    <a:p>
                      <a:r>
                        <a:rPr lang="en-US" sz="1200" dirty="0"/>
                        <a:t>No Set-up, or Monthly Integration Fee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985507"/>
                  </a:ext>
                </a:extLst>
              </a:tr>
              <a:tr h="517063">
                <a:tc>
                  <a:txBody>
                    <a:bodyPr/>
                    <a:lstStyle/>
                    <a:p>
                      <a:r>
                        <a:rPr lang="en-US" sz="1200" dirty="0"/>
                        <a:t>Transparent Revenue Share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683607824"/>
                  </a:ext>
                </a:extLst>
              </a:tr>
              <a:tr h="517063">
                <a:tc>
                  <a:txBody>
                    <a:bodyPr/>
                    <a:lstStyle/>
                    <a:p>
                      <a:r>
                        <a:rPr lang="en-US" sz="1200" dirty="0"/>
                        <a:t>Own their technology (no outsourcing)</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062125"/>
                  </a:ext>
                </a:extLst>
              </a:tr>
              <a:tr h="517063">
                <a:tc>
                  <a:txBody>
                    <a:bodyPr/>
                    <a:lstStyle/>
                    <a:p>
                      <a:r>
                        <a:rPr lang="en-US" sz="1200" dirty="0"/>
                        <a:t>Built-in </a:t>
                      </a:r>
                      <a:r>
                        <a:rPr lang="en-US" sz="1200" b="0" dirty="0"/>
                        <a:t>PCI-DSS, AML, and KYC</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4240178146"/>
                  </a:ext>
                </a:extLst>
              </a:tr>
              <a:tr h="517063">
                <a:tc>
                  <a:txBody>
                    <a:bodyPr/>
                    <a:lstStyle/>
                    <a:p>
                      <a:r>
                        <a:rPr lang="en-US" sz="1200" dirty="0"/>
                        <a:t>Loaded Payments &amp; Disbursement Platform</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86306267"/>
                  </a:ext>
                </a:extLst>
              </a:tr>
              <a:tr h="517063">
                <a:tc>
                  <a:txBody>
                    <a:bodyPr/>
                    <a:lstStyle/>
                    <a:p>
                      <a:r>
                        <a:rPr lang="en-US" sz="1200" dirty="0"/>
                        <a:t>Customizable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668787400"/>
                  </a:ext>
                </a:extLst>
              </a:tr>
              <a:tr h="517063">
                <a:tc>
                  <a:txBody>
                    <a:bodyPr/>
                    <a:lstStyle/>
                    <a:p>
                      <a:r>
                        <a:rPr lang="en-US" sz="1200" dirty="0"/>
                        <a:t>Automated On-Boarding</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80315549"/>
                  </a:ext>
                </a:extLst>
              </a:tr>
              <a:tr h="517063">
                <a:tc>
                  <a:txBody>
                    <a:bodyPr/>
                    <a:lstStyle/>
                    <a:p>
                      <a:r>
                        <a:rPr lang="en-US" sz="1200" dirty="0"/>
                        <a:t>5 Star Customer Support</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2049390895"/>
                  </a:ext>
                </a:extLst>
              </a:tr>
            </a:tbl>
          </a:graphicData>
        </a:graphic>
      </p:graphicFrame>
      <p:pic>
        <p:nvPicPr>
          <p:cNvPr id="29" name="Graphic 28" descr="Thumbs Down with solid fill">
            <a:extLst>
              <a:ext uri="{FF2B5EF4-FFF2-40B4-BE49-F238E27FC236}">
                <a16:creationId xmlns:a16="http://schemas.microsoft.com/office/drawing/2014/main" id="{5B075117-E791-E98C-1F02-5894A3F331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5709715"/>
            <a:ext cx="325674" cy="325674"/>
          </a:xfrm>
          <a:prstGeom prst="rect">
            <a:avLst/>
          </a:prstGeom>
        </p:spPr>
      </p:pic>
      <p:pic>
        <p:nvPicPr>
          <p:cNvPr id="31" name="Graphic 30" descr="Thumbs up sign with solid fill">
            <a:extLst>
              <a:ext uri="{FF2B5EF4-FFF2-40B4-BE49-F238E27FC236}">
                <a16:creationId xmlns:a16="http://schemas.microsoft.com/office/drawing/2014/main" id="{DE565057-0EF8-665D-E549-43A8451CA2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1439170"/>
            <a:ext cx="325673" cy="325673"/>
          </a:xfrm>
          <a:prstGeom prst="rect">
            <a:avLst/>
          </a:prstGeom>
          <a:effectLst>
            <a:outerShdw blurRad="50800" dist="38100" dir="2700000" sx="85000" sy="85000" algn="tl" rotWithShape="0">
              <a:prstClr val="black">
                <a:alpha val="36000"/>
              </a:prstClr>
            </a:outerShdw>
          </a:effectLst>
        </p:spPr>
      </p:pic>
      <p:pic>
        <p:nvPicPr>
          <p:cNvPr id="32" name="Graphic 31" descr="Thumbs up sign with solid fill">
            <a:extLst>
              <a:ext uri="{FF2B5EF4-FFF2-40B4-BE49-F238E27FC236}">
                <a16:creationId xmlns:a16="http://schemas.microsoft.com/office/drawing/2014/main" id="{623DAED8-4806-D76D-485A-861B8E1C46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1956755"/>
            <a:ext cx="325673" cy="325673"/>
          </a:xfrm>
          <a:prstGeom prst="rect">
            <a:avLst/>
          </a:prstGeom>
          <a:effectLst>
            <a:outerShdw blurRad="50800" dist="38100" dir="2700000" sx="85000" sy="85000" algn="tl" rotWithShape="0">
              <a:prstClr val="black">
                <a:alpha val="36000"/>
              </a:prstClr>
            </a:outerShdw>
          </a:effectLst>
        </p:spPr>
      </p:pic>
      <p:pic>
        <p:nvPicPr>
          <p:cNvPr id="33" name="Graphic 32" descr="Thumbs up sign with solid fill">
            <a:extLst>
              <a:ext uri="{FF2B5EF4-FFF2-40B4-BE49-F238E27FC236}">
                <a16:creationId xmlns:a16="http://schemas.microsoft.com/office/drawing/2014/main" id="{6E45091B-4E73-BEB8-D225-D7A0BBDDC9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2513725"/>
            <a:ext cx="325673" cy="325673"/>
          </a:xfrm>
          <a:prstGeom prst="rect">
            <a:avLst/>
          </a:prstGeom>
          <a:effectLst>
            <a:outerShdw blurRad="50800" dist="38100" dir="2700000" sx="85000" sy="85000" algn="tl" rotWithShape="0">
              <a:prstClr val="black">
                <a:alpha val="36000"/>
              </a:prstClr>
            </a:outerShdw>
          </a:effectLst>
        </p:spPr>
      </p:pic>
      <p:pic>
        <p:nvPicPr>
          <p:cNvPr id="35" name="Graphic 34" descr="Thumbs up sign with solid fill">
            <a:extLst>
              <a:ext uri="{FF2B5EF4-FFF2-40B4-BE49-F238E27FC236}">
                <a16:creationId xmlns:a16="http://schemas.microsoft.com/office/drawing/2014/main" id="{F64E320E-2E28-1AA9-9AC1-1A45A791D8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2995872"/>
            <a:ext cx="325673" cy="325673"/>
          </a:xfrm>
          <a:prstGeom prst="rect">
            <a:avLst/>
          </a:prstGeom>
          <a:effectLst>
            <a:outerShdw blurRad="50800" dist="38100" dir="2700000" sx="85000" sy="85000" algn="tl" rotWithShape="0">
              <a:prstClr val="black">
                <a:alpha val="36000"/>
              </a:prstClr>
            </a:outerShdw>
          </a:effectLst>
        </p:spPr>
      </p:pic>
      <p:pic>
        <p:nvPicPr>
          <p:cNvPr id="36" name="Graphic 35" descr="Thumbs up sign with solid fill">
            <a:extLst>
              <a:ext uri="{FF2B5EF4-FFF2-40B4-BE49-F238E27FC236}">
                <a16:creationId xmlns:a16="http://schemas.microsoft.com/office/drawing/2014/main" id="{0B2C7ACE-184E-19CD-3A6C-210A41FCC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3526439"/>
            <a:ext cx="325673" cy="325673"/>
          </a:xfrm>
          <a:prstGeom prst="rect">
            <a:avLst/>
          </a:prstGeom>
          <a:effectLst>
            <a:outerShdw blurRad="50800" dist="38100" dir="2700000" sx="85000" sy="85000" algn="tl" rotWithShape="0">
              <a:prstClr val="black">
                <a:alpha val="36000"/>
              </a:prstClr>
            </a:outerShdw>
          </a:effectLst>
        </p:spPr>
      </p:pic>
      <p:pic>
        <p:nvPicPr>
          <p:cNvPr id="37" name="Graphic 36" descr="Thumbs up sign with solid fill">
            <a:extLst>
              <a:ext uri="{FF2B5EF4-FFF2-40B4-BE49-F238E27FC236}">
                <a16:creationId xmlns:a16="http://schemas.microsoft.com/office/drawing/2014/main" id="{D15B0F18-E7DD-7E26-E9CC-D389AFF129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4084373"/>
            <a:ext cx="325673" cy="325673"/>
          </a:xfrm>
          <a:prstGeom prst="rect">
            <a:avLst/>
          </a:prstGeom>
          <a:effectLst>
            <a:outerShdw blurRad="50800" dist="38100" dir="2700000" sx="85000" sy="85000" algn="tl" rotWithShape="0">
              <a:prstClr val="black">
                <a:alpha val="36000"/>
              </a:prstClr>
            </a:outerShdw>
          </a:effectLst>
        </p:spPr>
      </p:pic>
      <p:pic>
        <p:nvPicPr>
          <p:cNvPr id="38" name="Graphic 37" descr="Thumbs up sign with solid fill">
            <a:extLst>
              <a:ext uri="{FF2B5EF4-FFF2-40B4-BE49-F238E27FC236}">
                <a16:creationId xmlns:a16="http://schemas.microsoft.com/office/drawing/2014/main" id="{4E664036-E750-C9C6-0C00-B852B7704F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4643265"/>
            <a:ext cx="325673" cy="325673"/>
          </a:xfrm>
          <a:prstGeom prst="rect">
            <a:avLst/>
          </a:prstGeom>
          <a:effectLst>
            <a:outerShdw blurRad="50800" dist="38100" dir="2700000" sx="85000" sy="85000" algn="tl" rotWithShape="0">
              <a:prstClr val="black">
                <a:alpha val="36000"/>
              </a:prstClr>
            </a:outerShdw>
          </a:effectLst>
        </p:spPr>
      </p:pic>
      <p:pic>
        <p:nvPicPr>
          <p:cNvPr id="39" name="Graphic 38" descr="Thumbs up sign with solid fill">
            <a:extLst>
              <a:ext uri="{FF2B5EF4-FFF2-40B4-BE49-F238E27FC236}">
                <a16:creationId xmlns:a16="http://schemas.microsoft.com/office/drawing/2014/main" id="{A0273F79-21C0-99C3-E4DD-F0C5E86038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5164136"/>
            <a:ext cx="325673" cy="325673"/>
          </a:xfrm>
          <a:prstGeom prst="rect">
            <a:avLst/>
          </a:prstGeom>
          <a:effectLst>
            <a:outerShdw blurRad="50800" dist="38100" dir="2700000" sx="85000" sy="85000" algn="tl" rotWithShape="0">
              <a:prstClr val="black">
                <a:alpha val="36000"/>
              </a:prstClr>
            </a:outerShdw>
          </a:effectLst>
        </p:spPr>
      </p:pic>
      <p:pic>
        <p:nvPicPr>
          <p:cNvPr id="40" name="Graphic 39" descr="Thumbs up sign with solid fill">
            <a:extLst>
              <a:ext uri="{FF2B5EF4-FFF2-40B4-BE49-F238E27FC236}">
                <a16:creationId xmlns:a16="http://schemas.microsoft.com/office/drawing/2014/main" id="{D8776B88-B273-DCEB-F1A6-225E4DF4B3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5709716"/>
            <a:ext cx="325673" cy="325673"/>
          </a:xfrm>
          <a:prstGeom prst="rect">
            <a:avLst/>
          </a:prstGeom>
          <a:effectLst>
            <a:outerShdw blurRad="50800" dist="38100" dir="2700000" sx="85000" sy="85000" algn="tl" rotWithShape="0">
              <a:prstClr val="black">
                <a:alpha val="36000"/>
              </a:prstClr>
            </a:outerShdw>
          </a:effectLst>
        </p:spPr>
      </p:pic>
      <p:pic>
        <p:nvPicPr>
          <p:cNvPr id="41" name="Graphic 40" descr="Thumbs Down with solid fill">
            <a:extLst>
              <a:ext uri="{FF2B5EF4-FFF2-40B4-BE49-F238E27FC236}">
                <a16:creationId xmlns:a16="http://schemas.microsoft.com/office/drawing/2014/main" id="{B2AE48C9-7C59-DA4A-E446-8CE03C11B0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5709715"/>
            <a:ext cx="325674" cy="325674"/>
          </a:xfrm>
          <a:prstGeom prst="rect">
            <a:avLst/>
          </a:prstGeom>
        </p:spPr>
      </p:pic>
      <p:pic>
        <p:nvPicPr>
          <p:cNvPr id="42" name="Graphic 41" descr="Thumbs Down with solid fill">
            <a:extLst>
              <a:ext uri="{FF2B5EF4-FFF2-40B4-BE49-F238E27FC236}">
                <a16:creationId xmlns:a16="http://schemas.microsoft.com/office/drawing/2014/main" id="{E05C0F5E-0B29-4212-208D-9FED6A7980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5709715"/>
            <a:ext cx="325674" cy="325674"/>
          </a:xfrm>
          <a:prstGeom prst="rect">
            <a:avLst/>
          </a:prstGeom>
        </p:spPr>
      </p:pic>
      <p:pic>
        <p:nvPicPr>
          <p:cNvPr id="43" name="Graphic 42" descr="Thumbs Down with solid fill">
            <a:extLst>
              <a:ext uri="{FF2B5EF4-FFF2-40B4-BE49-F238E27FC236}">
                <a16:creationId xmlns:a16="http://schemas.microsoft.com/office/drawing/2014/main" id="{043BBE2D-F9BE-6469-36D0-50AAE2EF46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5709715"/>
            <a:ext cx="325674" cy="325674"/>
          </a:xfrm>
          <a:prstGeom prst="rect">
            <a:avLst/>
          </a:prstGeom>
        </p:spPr>
      </p:pic>
      <p:pic>
        <p:nvPicPr>
          <p:cNvPr id="44" name="Graphic 43" descr="Thumbs Down with solid fill">
            <a:extLst>
              <a:ext uri="{FF2B5EF4-FFF2-40B4-BE49-F238E27FC236}">
                <a16:creationId xmlns:a16="http://schemas.microsoft.com/office/drawing/2014/main" id="{D34F8B82-433F-86FA-C5F4-3C6791F88C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11278" y="5709715"/>
            <a:ext cx="325674" cy="325674"/>
          </a:xfrm>
          <a:prstGeom prst="rect">
            <a:avLst/>
          </a:prstGeom>
        </p:spPr>
      </p:pic>
      <p:pic>
        <p:nvPicPr>
          <p:cNvPr id="45" name="Graphic 44" descr="Thumbs up sign with solid fill">
            <a:extLst>
              <a:ext uri="{FF2B5EF4-FFF2-40B4-BE49-F238E27FC236}">
                <a16:creationId xmlns:a16="http://schemas.microsoft.com/office/drawing/2014/main" id="{10D8A74F-5A26-B941-F502-CB01154225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1439170"/>
            <a:ext cx="325673" cy="325673"/>
          </a:xfrm>
          <a:prstGeom prst="rect">
            <a:avLst/>
          </a:prstGeom>
          <a:effectLst/>
        </p:spPr>
      </p:pic>
      <p:pic>
        <p:nvPicPr>
          <p:cNvPr id="46" name="Graphic 45" descr="Thumbs up sign with solid fill">
            <a:extLst>
              <a:ext uri="{FF2B5EF4-FFF2-40B4-BE49-F238E27FC236}">
                <a16:creationId xmlns:a16="http://schemas.microsoft.com/office/drawing/2014/main" id="{047BD3C8-5BD5-6E2A-94D7-7D872AB336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1439170"/>
            <a:ext cx="325673" cy="325673"/>
          </a:xfrm>
          <a:prstGeom prst="rect">
            <a:avLst/>
          </a:prstGeom>
          <a:effectLst/>
        </p:spPr>
      </p:pic>
      <p:pic>
        <p:nvPicPr>
          <p:cNvPr id="47" name="Graphic 46" descr="Thumbs up sign with solid fill">
            <a:extLst>
              <a:ext uri="{FF2B5EF4-FFF2-40B4-BE49-F238E27FC236}">
                <a16:creationId xmlns:a16="http://schemas.microsoft.com/office/drawing/2014/main" id="{4E5A4542-6F89-80BC-A09D-7AD073F7E9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1439170"/>
            <a:ext cx="325673" cy="325673"/>
          </a:xfrm>
          <a:prstGeom prst="rect">
            <a:avLst/>
          </a:prstGeom>
          <a:effectLst/>
        </p:spPr>
      </p:pic>
      <p:pic>
        <p:nvPicPr>
          <p:cNvPr id="48" name="Graphic 47" descr="Thumbs up sign with solid fill">
            <a:extLst>
              <a:ext uri="{FF2B5EF4-FFF2-40B4-BE49-F238E27FC236}">
                <a16:creationId xmlns:a16="http://schemas.microsoft.com/office/drawing/2014/main" id="{0B0B4839-8980-A440-A7FB-7F10223812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1439170"/>
            <a:ext cx="325673" cy="325673"/>
          </a:xfrm>
          <a:prstGeom prst="rect">
            <a:avLst/>
          </a:prstGeom>
          <a:effectLst/>
        </p:spPr>
      </p:pic>
      <p:pic>
        <p:nvPicPr>
          <p:cNvPr id="49" name="Graphic 48" descr="Thumbs up sign with solid fill">
            <a:extLst>
              <a:ext uri="{FF2B5EF4-FFF2-40B4-BE49-F238E27FC236}">
                <a16:creationId xmlns:a16="http://schemas.microsoft.com/office/drawing/2014/main" id="{4BFFEC10-BB53-4055-70AE-F054F645B2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1439170"/>
            <a:ext cx="325673" cy="325673"/>
          </a:xfrm>
          <a:prstGeom prst="rect">
            <a:avLst/>
          </a:prstGeom>
          <a:effectLst/>
        </p:spPr>
      </p:pic>
      <p:pic>
        <p:nvPicPr>
          <p:cNvPr id="50" name="Graphic 49" descr="Thumbs Down with solid fill">
            <a:extLst>
              <a:ext uri="{FF2B5EF4-FFF2-40B4-BE49-F238E27FC236}">
                <a16:creationId xmlns:a16="http://schemas.microsoft.com/office/drawing/2014/main" id="{F3BBCCDF-49DC-8243-573F-92008704E2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1956754"/>
            <a:ext cx="325674" cy="325674"/>
          </a:xfrm>
          <a:prstGeom prst="rect">
            <a:avLst/>
          </a:prstGeom>
        </p:spPr>
      </p:pic>
      <p:pic>
        <p:nvPicPr>
          <p:cNvPr id="51" name="Graphic 50" descr="Thumbs Down with solid fill">
            <a:extLst>
              <a:ext uri="{FF2B5EF4-FFF2-40B4-BE49-F238E27FC236}">
                <a16:creationId xmlns:a16="http://schemas.microsoft.com/office/drawing/2014/main" id="{13C133A2-850E-7071-0DFC-9EFF0688D1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1956754"/>
            <a:ext cx="325674" cy="325674"/>
          </a:xfrm>
          <a:prstGeom prst="rect">
            <a:avLst/>
          </a:prstGeom>
        </p:spPr>
      </p:pic>
      <p:pic>
        <p:nvPicPr>
          <p:cNvPr id="52" name="Graphic 51" descr="Thumbs Down with solid fill">
            <a:extLst>
              <a:ext uri="{FF2B5EF4-FFF2-40B4-BE49-F238E27FC236}">
                <a16:creationId xmlns:a16="http://schemas.microsoft.com/office/drawing/2014/main" id="{A82CD01F-D275-1062-4FB6-9DB53E43F5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1956754"/>
            <a:ext cx="325674" cy="325674"/>
          </a:xfrm>
          <a:prstGeom prst="rect">
            <a:avLst/>
          </a:prstGeom>
        </p:spPr>
      </p:pic>
      <p:pic>
        <p:nvPicPr>
          <p:cNvPr id="53" name="Graphic 52" descr="Thumbs up sign with solid fill">
            <a:extLst>
              <a:ext uri="{FF2B5EF4-FFF2-40B4-BE49-F238E27FC236}">
                <a16:creationId xmlns:a16="http://schemas.microsoft.com/office/drawing/2014/main" id="{68EA4131-58EC-B760-B1BC-C1C2C8F8FF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1956755"/>
            <a:ext cx="325673" cy="325673"/>
          </a:xfrm>
          <a:prstGeom prst="rect">
            <a:avLst/>
          </a:prstGeom>
          <a:effectLst/>
        </p:spPr>
      </p:pic>
      <p:pic>
        <p:nvPicPr>
          <p:cNvPr id="54" name="Graphic 53" descr="Thumbs Down with solid fill">
            <a:extLst>
              <a:ext uri="{FF2B5EF4-FFF2-40B4-BE49-F238E27FC236}">
                <a16:creationId xmlns:a16="http://schemas.microsoft.com/office/drawing/2014/main" id="{EE4EAFEB-53C4-A68C-2274-CF5A6D8F0E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1956754"/>
            <a:ext cx="325674" cy="325674"/>
          </a:xfrm>
          <a:prstGeom prst="rect">
            <a:avLst/>
          </a:prstGeom>
        </p:spPr>
      </p:pic>
      <p:pic>
        <p:nvPicPr>
          <p:cNvPr id="60" name="Graphic 59" descr="Thumbs Down with solid fill">
            <a:extLst>
              <a:ext uri="{FF2B5EF4-FFF2-40B4-BE49-F238E27FC236}">
                <a16:creationId xmlns:a16="http://schemas.microsoft.com/office/drawing/2014/main" id="{6DB10304-3130-C337-4FB9-F9D4B54A42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2513724"/>
            <a:ext cx="325674" cy="325674"/>
          </a:xfrm>
          <a:prstGeom prst="rect">
            <a:avLst/>
          </a:prstGeom>
        </p:spPr>
      </p:pic>
      <p:pic>
        <p:nvPicPr>
          <p:cNvPr id="61" name="Graphic 60" descr="Thumbs Down with solid fill">
            <a:extLst>
              <a:ext uri="{FF2B5EF4-FFF2-40B4-BE49-F238E27FC236}">
                <a16:creationId xmlns:a16="http://schemas.microsoft.com/office/drawing/2014/main" id="{F85E9017-4564-8475-A883-33C1772489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2513724"/>
            <a:ext cx="325674" cy="325674"/>
          </a:xfrm>
          <a:prstGeom prst="rect">
            <a:avLst/>
          </a:prstGeom>
        </p:spPr>
      </p:pic>
      <p:pic>
        <p:nvPicPr>
          <p:cNvPr id="62" name="Graphic 61" descr="Thumbs Down with solid fill">
            <a:extLst>
              <a:ext uri="{FF2B5EF4-FFF2-40B4-BE49-F238E27FC236}">
                <a16:creationId xmlns:a16="http://schemas.microsoft.com/office/drawing/2014/main" id="{B41EB5B7-E4C2-FE94-6BF8-48AFB02FA6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2513724"/>
            <a:ext cx="325674" cy="325674"/>
          </a:xfrm>
          <a:prstGeom prst="rect">
            <a:avLst/>
          </a:prstGeom>
        </p:spPr>
      </p:pic>
      <p:pic>
        <p:nvPicPr>
          <p:cNvPr id="63" name="Graphic 62" descr="Thumbs Down with solid fill">
            <a:extLst>
              <a:ext uri="{FF2B5EF4-FFF2-40B4-BE49-F238E27FC236}">
                <a16:creationId xmlns:a16="http://schemas.microsoft.com/office/drawing/2014/main" id="{EF7D6395-6427-D888-9F19-7119615312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2513724"/>
            <a:ext cx="325674" cy="325674"/>
          </a:xfrm>
          <a:prstGeom prst="rect">
            <a:avLst/>
          </a:prstGeom>
        </p:spPr>
      </p:pic>
      <p:pic>
        <p:nvPicPr>
          <p:cNvPr id="64" name="Graphic 63" descr="Thumbs Down with solid fill">
            <a:extLst>
              <a:ext uri="{FF2B5EF4-FFF2-40B4-BE49-F238E27FC236}">
                <a16:creationId xmlns:a16="http://schemas.microsoft.com/office/drawing/2014/main" id="{6A8734D1-81A3-3FD8-3963-56CCF97003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11278" y="2513724"/>
            <a:ext cx="325674" cy="325674"/>
          </a:xfrm>
          <a:prstGeom prst="rect">
            <a:avLst/>
          </a:prstGeom>
        </p:spPr>
      </p:pic>
      <p:pic>
        <p:nvPicPr>
          <p:cNvPr id="71" name="Graphic 70" descr="Thumbs up sign with solid fill">
            <a:extLst>
              <a:ext uri="{FF2B5EF4-FFF2-40B4-BE49-F238E27FC236}">
                <a16:creationId xmlns:a16="http://schemas.microsoft.com/office/drawing/2014/main" id="{72344A86-7053-050C-2D9E-36504467193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5164136"/>
            <a:ext cx="325673" cy="325673"/>
          </a:xfrm>
          <a:prstGeom prst="rect">
            <a:avLst/>
          </a:prstGeom>
          <a:effectLst/>
        </p:spPr>
      </p:pic>
      <p:pic>
        <p:nvPicPr>
          <p:cNvPr id="72" name="Graphic 71" descr="Thumbs up sign with solid fill">
            <a:extLst>
              <a:ext uri="{FF2B5EF4-FFF2-40B4-BE49-F238E27FC236}">
                <a16:creationId xmlns:a16="http://schemas.microsoft.com/office/drawing/2014/main" id="{573BA750-FC47-F40A-88B5-2D668AC7E5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5164136"/>
            <a:ext cx="325673" cy="325673"/>
          </a:xfrm>
          <a:prstGeom prst="rect">
            <a:avLst/>
          </a:prstGeom>
          <a:effectLst/>
        </p:spPr>
      </p:pic>
      <p:pic>
        <p:nvPicPr>
          <p:cNvPr id="73" name="Graphic 72" descr="Thumbs up sign with solid fill">
            <a:extLst>
              <a:ext uri="{FF2B5EF4-FFF2-40B4-BE49-F238E27FC236}">
                <a16:creationId xmlns:a16="http://schemas.microsoft.com/office/drawing/2014/main" id="{88FA1D13-A8FB-2030-6997-C4528D742A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5164136"/>
            <a:ext cx="325673" cy="325673"/>
          </a:xfrm>
          <a:prstGeom prst="rect">
            <a:avLst/>
          </a:prstGeom>
          <a:effectLst/>
        </p:spPr>
      </p:pic>
      <p:pic>
        <p:nvPicPr>
          <p:cNvPr id="74" name="Graphic 73" descr="Thumbs up sign with solid fill">
            <a:extLst>
              <a:ext uri="{FF2B5EF4-FFF2-40B4-BE49-F238E27FC236}">
                <a16:creationId xmlns:a16="http://schemas.microsoft.com/office/drawing/2014/main" id="{C32A54BA-7540-EB81-B731-490CAA9C89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5164136"/>
            <a:ext cx="325673" cy="325673"/>
          </a:xfrm>
          <a:prstGeom prst="rect">
            <a:avLst/>
          </a:prstGeom>
          <a:effectLst/>
        </p:spPr>
      </p:pic>
      <p:pic>
        <p:nvPicPr>
          <p:cNvPr id="75" name="Graphic 74" descr="Thumbs up sign with solid fill">
            <a:extLst>
              <a:ext uri="{FF2B5EF4-FFF2-40B4-BE49-F238E27FC236}">
                <a16:creationId xmlns:a16="http://schemas.microsoft.com/office/drawing/2014/main" id="{79AD7F04-BE63-AC0E-2F8E-48994A5DCE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5164136"/>
            <a:ext cx="325673" cy="325673"/>
          </a:xfrm>
          <a:prstGeom prst="rect">
            <a:avLst/>
          </a:prstGeom>
          <a:effectLst/>
        </p:spPr>
      </p:pic>
      <p:pic>
        <p:nvPicPr>
          <p:cNvPr id="76" name="Graphic 75" descr="Thumbs up sign with solid fill">
            <a:extLst>
              <a:ext uri="{FF2B5EF4-FFF2-40B4-BE49-F238E27FC236}">
                <a16:creationId xmlns:a16="http://schemas.microsoft.com/office/drawing/2014/main" id="{448DDF43-E52B-7DC7-2B30-40DA212C24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4643265"/>
            <a:ext cx="325673" cy="325673"/>
          </a:xfrm>
          <a:prstGeom prst="rect">
            <a:avLst/>
          </a:prstGeom>
          <a:effectLst/>
        </p:spPr>
      </p:pic>
      <p:pic>
        <p:nvPicPr>
          <p:cNvPr id="77" name="Graphic 76" descr="Thumbs up sign with solid fill">
            <a:extLst>
              <a:ext uri="{FF2B5EF4-FFF2-40B4-BE49-F238E27FC236}">
                <a16:creationId xmlns:a16="http://schemas.microsoft.com/office/drawing/2014/main" id="{D93D55E2-3D19-E179-C307-028471395F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4643265"/>
            <a:ext cx="325673" cy="325673"/>
          </a:xfrm>
          <a:prstGeom prst="rect">
            <a:avLst/>
          </a:prstGeom>
          <a:effectLst/>
        </p:spPr>
      </p:pic>
      <p:pic>
        <p:nvPicPr>
          <p:cNvPr id="78" name="Graphic 77" descr="Thumbs up sign with solid fill">
            <a:extLst>
              <a:ext uri="{FF2B5EF4-FFF2-40B4-BE49-F238E27FC236}">
                <a16:creationId xmlns:a16="http://schemas.microsoft.com/office/drawing/2014/main" id="{8AC27DCF-E0E1-9DFF-EF0F-5892EBF8DF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4643265"/>
            <a:ext cx="325673" cy="325673"/>
          </a:xfrm>
          <a:prstGeom prst="rect">
            <a:avLst/>
          </a:prstGeom>
          <a:effectLst/>
        </p:spPr>
      </p:pic>
      <p:pic>
        <p:nvPicPr>
          <p:cNvPr id="79" name="Graphic 78" descr="Thumbs up sign with solid fill">
            <a:extLst>
              <a:ext uri="{FF2B5EF4-FFF2-40B4-BE49-F238E27FC236}">
                <a16:creationId xmlns:a16="http://schemas.microsoft.com/office/drawing/2014/main" id="{1B0E7031-1705-4A0B-198D-577D649B28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4643265"/>
            <a:ext cx="325673" cy="325673"/>
          </a:xfrm>
          <a:prstGeom prst="rect">
            <a:avLst/>
          </a:prstGeom>
          <a:effectLst/>
        </p:spPr>
      </p:pic>
      <p:pic>
        <p:nvPicPr>
          <p:cNvPr id="80" name="Graphic 79" descr="Thumbs up sign with solid fill">
            <a:extLst>
              <a:ext uri="{FF2B5EF4-FFF2-40B4-BE49-F238E27FC236}">
                <a16:creationId xmlns:a16="http://schemas.microsoft.com/office/drawing/2014/main" id="{F5B9AC2A-6DA4-7B6F-83CC-67C824AADD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4643265"/>
            <a:ext cx="325673" cy="325673"/>
          </a:xfrm>
          <a:prstGeom prst="rect">
            <a:avLst/>
          </a:prstGeom>
          <a:effectLst/>
        </p:spPr>
      </p:pic>
      <p:pic>
        <p:nvPicPr>
          <p:cNvPr id="81" name="Graphic 80" descr="Thumbs Down with solid fill">
            <a:extLst>
              <a:ext uri="{FF2B5EF4-FFF2-40B4-BE49-F238E27FC236}">
                <a16:creationId xmlns:a16="http://schemas.microsoft.com/office/drawing/2014/main" id="{10248DF2-2947-AD25-6976-044D459D12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2995871"/>
            <a:ext cx="325674" cy="325674"/>
          </a:xfrm>
          <a:prstGeom prst="rect">
            <a:avLst/>
          </a:prstGeom>
        </p:spPr>
      </p:pic>
      <p:pic>
        <p:nvPicPr>
          <p:cNvPr id="82" name="Graphic 81" descr="Thumbs Down with solid fill">
            <a:extLst>
              <a:ext uri="{FF2B5EF4-FFF2-40B4-BE49-F238E27FC236}">
                <a16:creationId xmlns:a16="http://schemas.microsoft.com/office/drawing/2014/main" id="{C84BF68B-D0C7-5388-203E-DBC6A659E4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2995871"/>
            <a:ext cx="325674" cy="325674"/>
          </a:xfrm>
          <a:prstGeom prst="rect">
            <a:avLst/>
          </a:prstGeom>
        </p:spPr>
      </p:pic>
      <p:pic>
        <p:nvPicPr>
          <p:cNvPr id="83" name="Graphic 82" descr="Thumbs up sign with solid fill">
            <a:extLst>
              <a:ext uri="{FF2B5EF4-FFF2-40B4-BE49-F238E27FC236}">
                <a16:creationId xmlns:a16="http://schemas.microsoft.com/office/drawing/2014/main" id="{6301BABA-80C8-A28E-21AD-8604612C2A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2995872"/>
            <a:ext cx="325673" cy="325673"/>
          </a:xfrm>
          <a:prstGeom prst="rect">
            <a:avLst/>
          </a:prstGeom>
          <a:effectLst/>
        </p:spPr>
      </p:pic>
      <p:pic>
        <p:nvPicPr>
          <p:cNvPr id="86" name="Graphic 85" descr="Thumbs Down with solid fill">
            <a:extLst>
              <a:ext uri="{FF2B5EF4-FFF2-40B4-BE49-F238E27FC236}">
                <a16:creationId xmlns:a16="http://schemas.microsoft.com/office/drawing/2014/main" id="{4C34285A-2525-20AD-77A0-9BD6F398F6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2995871"/>
            <a:ext cx="325674" cy="325674"/>
          </a:xfrm>
          <a:prstGeom prst="rect">
            <a:avLst/>
          </a:prstGeom>
        </p:spPr>
      </p:pic>
      <p:pic>
        <p:nvPicPr>
          <p:cNvPr id="87" name="Graphic 86" descr="Thumbs up sign with solid fill">
            <a:extLst>
              <a:ext uri="{FF2B5EF4-FFF2-40B4-BE49-F238E27FC236}">
                <a16:creationId xmlns:a16="http://schemas.microsoft.com/office/drawing/2014/main" id="{CACB4048-29DB-18EA-6EBD-493D4A98A5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3526439"/>
            <a:ext cx="325673" cy="325673"/>
          </a:xfrm>
          <a:prstGeom prst="rect">
            <a:avLst/>
          </a:prstGeom>
          <a:effectLst/>
        </p:spPr>
      </p:pic>
      <p:pic>
        <p:nvPicPr>
          <p:cNvPr id="88" name="Graphic 87" descr="Thumbs up sign with solid fill">
            <a:extLst>
              <a:ext uri="{FF2B5EF4-FFF2-40B4-BE49-F238E27FC236}">
                <a16:creationId xmlns:a16="http://schemas.microsoft.com/office/drawing/2014/main" id="{6CC03F2C-14BA-E686-67BC-67A48994C0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3526439"/>
            <a:ext cx="325673" cy="325673"/>
          </a:xfrm>
          <a:prstGeom prst="rect">
            <a:avLst/>
          </a:prstGeom>
          <a:effectLst/>
        </p:spPr>
      </p:pic>
      <p:pic>
        <p:nvPicPr>
          <p:cNvPr id="89" name="Graphic 88" descr="Thumbs up sign with solid fill">
            <a:extLst>
              <a:ext uri="{FF2B5EF4-FFF2-40B4-BE49-F238E27FC236}">
                <a16:creationId xmlns:a16="http://schemas.microsoft.com/office/drawing/2014/main" id="{F83F2E8E-AFC9-3682-61B1-6A43858AFD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3526439"/>
            <a:ext cx="325673" cy="325673"/>
          </a:xfrm>
          <a:prstGeom prst="rect">
            <a:avLst/>
          </a:prstGeom>
          <a:effectLst/>
        </p:spPr>
      </p:pic>
      <p:pic>
        <p:nvPicPr>
          <p:cNvPr id="90" name="Graphic 89" descr="Thumbs up sign with solid fill">
            <a:extLst>
              <a:ext uri="{FF2B5EF4-FFF2-40B4-BE49-F238E27FC236}">
                <a16:creationId xmlns:a16="http://schemas.microsoft.com/office/drawing/2014/main" id="{0D5104AB-3DBC-EE85-6269-98C0C1D9F0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3526439"/>
            <a:ext cx="325673" cy="325673"/>
          </a:xfrm>
          <a:prstGeom prst="rect">
            <a:avLst/>
          </a:prstGeom>
          <a:effectLst/>
        </p:spPr>
      </p:pic>
      <p:pic>
        <p:nvPicPr>
          <p:cNvPr id="91" name="Graphic 90" descr="Thumbs up sign with solid fill">
            <a:extLst>
              <a:ext uri="{FF2B5EF4-FFF2-40B4-BE49-F238E27FC236}">
                <a16:creationId xmlns:a16="http://schemas.microsoft.com/office/drawing/2014/main" id="{74391991-D4BD-7D87-FE1C-B887F900D9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3526439"/>
            <a:ext cx="325673" cy="325673"/>
          </a:xfrm>
          <a:prstGeom prst="rect">
            <a:avLst/>
          </a:prstGeom>
          <a:effectLst/>
        </p:spPr>
      </p:pic>
      <p:pic>
        <p:nvPicPr>
          <p:cNvPr id="92" name="Graphic 91" descr="Thumbs Down with solid fill">
            <a:extLst>
              <a:ext uri="{FF2B5EF4-FFF2-40B4-BE49-F238E27FC236}">
                <a16:creationId xmlns:a16="http://schemas.microsoft.com/office/drawing/2014/main" id="{4BA81C9C-6466-0170-96E4-9671E90163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4084372"/>
            <a:ext cx="325674" cy="325674"/>
          </a:xfrm>
          <a:prstGeom prst="rect">
            <a:avLst/>
          </a:prstGeom>
        </p:spPr>
      </p:pic>
      <p:pic>
        <p:nvPicPr>
          <p:cNvPr id="93" name="Graphic 92" descr="Thumbs Down with solid fill">
            <a:extLst>
              <a:ext uri="{FF2B5EF4-FFF2-40B4-BE49-F238E27FC236}">
                <a16:creationId xmlns:a16="http://schemas.microsoft.com/office/drawing/2014/main" id="{DDC5DA16-80AC-0C9F-AA66-25558DBED7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4084372"/>
            <a:ext cx="325674" cy="325674"/>
          </a:xfrm>
          <a:prstGeom prst="rect">
            <a:avLst/>
          </a:prstGeom>
        </p:spPr>
      </p:pic>
      <p:pic>
        <p:nvPicPr>
          <p:cNvPr id="94" name="Graphic 93" descr="Thumbs Down with solid fill">
            <a:extLst>
              <a:ext uri="{FF2B5EF4-FFF2-40B4-BE49-F238E27FC236}">
                <a16:creationId xmlns:a16="http://schemas.microsoft.com/office/drawing/2014/main" id="{B33F2ABF-E48A-DD3D-6530-09136F2AA0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4084372"/>
            <a:ext cx="325674" cy="325674"/>
          </a:xfrm>
          <a:prstGeom prst="rect">
            <a:avLst/>
          </a:prstGeom>
        </p:spPr>
      </p:pic>
      <p:pic>
        <p:nvPicPr>
          <p:cNvPr id="95" name="Graphic 94" descr="Thumbs Down with solid fill">
            <a:extLst>
              <a:ext uri="{FF2B5EF4-FFF2-40B4-BE49-F238E27FC236}">
                <a16:creationId xmlns:a16="http://schemas.microsoft.com/office/drawing/2014/main" id="{B1091176-9A74-BE28-23AC-AC9B56686C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4084372"/>
            <a:ext cx="325674" cy="325674"/>
          </a:xfrm>
          <a:prstGeom prst="rect">
            <a:avLst/>
          </a:prstGeom>
        </p:spPr>
      </p:pic>
      <p:pic>
        <p:nvPicPr>
          <p:cNvPr id="96" name="Graphic 95" descr="Thumbs Down with solid fill">
            <a:extLst>
              <a:ext uri="{FF2B5EF4-FFF2-40B4-BE49-F238E27FC236}">
                <a16:creationId xmlns:a16="http://schemas.microsoft.com/office/drawing/2014/main" id="{9A86533A-7C56-CD8B-4553-A2C17C312F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11278" y="4084372"/>
            <a:ext cx="325674" cy="325674"/>
          </a:xfrm>
          <a:prstGeom prst="rect">
            <a:avLst/>
          </a:prstGeom>
        </p:spPr>
      </p:pic>
      <p:cxnSp>
        <p:nvCxnSpPr>
          <p:cNvPr id="97" name="Straight Connector 96">
            <a:extLst>
              <a:ext uri="{FF2B5EF4-FFF2-40B4-BE49-F238E27FC236}">
                <a16:creationId xmlns:a16="http://schemas.microsoft.com/office/drawing/2014/main" id="{A95C480D-CEDD-7788-ABAC-3CE16F718332}"/>
              </a:ext>
            </a:extLst>
          </p:cNvPr>
          <p:cNvCxnSpPr>
            <a:cxnSpLocks/>
          </p:cNvCxnSpPr>
          <p:nvPr/>
        </p:nvCxnSpPr>
        <p:spPr>
          <a:xfrm flipH="1">
            <a:off x="3501830" y="3322750"/>
            <a:ext cx="1154544" cy="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2" name="Graphic 1" descr="Thumbs Down with solid fill">
            <a:extLst>
              <a:ext uri="{FF2B5EF4-FFF2-40B4-BE49-F238E27FC236}">
                <a16:creationId xmlns:a16="http://schemas.microsoft.com/office/drawing/2014/main" id="{F410FBE6-6D1A-4A7A-4181-75C87D409F5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02512" y="2993573"/>
            <a:ext cx="325674" cy="325674"/>
          </a:xfrm>
          <a:prstGeom prst="rect">
            <a:avLst/>
          </a:prstGeom>
        </p:spPr>
      </p:pic>
    </p:spTree>
    <p:extLst>
      <p:ext uri="{BB962C8B-B14F-4D97-AF65-F5344CB8AC3E}">
        <p14:creationId xmlns:p14="http://schemas.microsoft.com/office/powerpoint/2010/main" val="4097229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6238872" y="0"/>
            <a:ext cx="5953128"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t="-416"/>
          <a:stretch/>
        </p:blipFill>
        <p:spPr>
          <a:xfrm>
            <a:off x="6096000" y="-28487"/>
            <a:ext cx="6096000" cy="688648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560357" y="3249442"/>
            <a:ext cx="3873420" cy="1015663"/>
          </a:xfrm>
          <a:prstGeom prst="rect">
            <a:avLst/>
          </a:prstGeom>
          <a:noFill/>
        </p:spPr>
        <p:txBody>
          <a:bodyPr wrap="square" rtlCol="0">
            <a:spAutoFit/>
          </a:bodyPr>
          <a:lstStyle/>
          <a:p>
            <a:pPr>
              <a:lnSpc>
                <a:spcPts val="3600"/>
              </a:lnSpc>
            </a:pPr>
            <a:r>
              <a:rPr lang="en-US" sz="4600" b="1" dirty="0">
                <a:solidFill>
                  <a:srgbClr val="011E65"/>
                </a:solidFill>
                <a:latin typeface="Arial" panose="020B0604020202020204" pitchFamily="34" charset="0"/>
                <a:cs typeface="Arial" panose="020B0604020202020204" pitchFamily="34" charset="0"/>
              </a:rPr>
              <a:t>ADDITIONAL</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FEATURES</a:t>
            </a:r>
          </a:p>
        </p:txBody>
      </p:sp>
      <p:sp>
        <p:nvSpPr>
          <p:cNvPr id="9" name="TextBox 8">
            <a:extLst>
              <a:ext uri="{FF2B5EF4-FFF2-40B4-BE49-F238E27FC236}">
                <a16:creationId xmlns:a16="http://schemas.microsoft.com/office/drawing/2014/main" id="{75462B50-AE63-718A-15D0-51E8D63845A9}"/>
              </a:ext>
            </a:extLst>
          </p:cNvPr>
          <p:cNvSpPr txBox="1"/>
          <p:nvPr/>
        </p:nvSpPr>
        <p:spPr>
          <a:xfrm>
            <a:off x="7006636" y="1167282"/>
            <a:ext cx="3265000" cy="4728923"/>
          </a:xfrm>
          <a:prstGeom prst="rect">
            <a:avLst/>
          </a:prstGeom>
          <a:noFill/>
        </p:spPr>
        <p:txBody>
          <a:bodyPr wrap="square" rtlCol="0">
            <a:spAutoFit/>
          </a:bodyPr>
          <a:lstStyle/>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Reporting &amp; Reconciliation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Automated On-boarding</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Card Updater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Recurring Payments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Split Payments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EMV Terminals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No Integration Fee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Prenotes</a:t>
            </a:r>
            <a:endParaRPr lang="en-US" sz="2000" baseline="30000" dirty="0">
              <a:solidFill>
                <a:schemeClr val="bg1"/>
              </a:solidFill>
              <a:latin typeface="Arial" panose="020B0604020202020204" pitchFamily="34" charset="0"/>
              <a:cs typeface="Arial" panose="020B0604020202020204" pitchFamily="34" charset="0"/>
            </a:endParaRPr>
          </a:p>
          <a:p>
            <a:pPr marR="0" rtl="0">
              <a:lnSpc>
                <a:spcPct val="150000"/>
              </a:lnSpc>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Account Validation &amp; Verification</a:t>
            </a:r>
            <a:endParaRPr lang="en-US" sz="1400" dirty="0">
              <a:solidFill>
                <a:schemeClr val="bg1"/>
              </a:solidFill>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F1A5325C-2711-895A-4110-42F3086EF0FF}"/>
              </a:ext>
            </a:extLst>
          </p:cNvPr>
          <p:cNvGrpSpPr/>
          <p:nvPr/>
        </p:nvGrpSpPr>
        <p:grpSpPr>
          <a:xfrm>
            <a:off x="5101952" y="1167282"/>
            <a:ext cx="5524280" cy="347229"/>
            <a:chOff x="5129543" y="1040533"/>
            <a:chExt cx="5524280" cy="347229"/>
          </a:xfrm>
        </p:grpSpPr>
        <p:cxnSp>
          <p:nvCxnSpPr>
            <p:cNvPr id="23" name="Straight Connector 22">
              <a:extLst>
                <a:ext uri="{FF2B5EF4-FFF2-40B4-BE49-F238E27FC236}">
                  <a16:creationId xmlns:a16="http://schemas.microsoft.com/office/drawing/2014/main" id="{33BF59BA-7437-39EB-FCF1-80D304CDD9A6}"/>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F0D40F7-3C0D-39F9-5FD9-6B376A197A88}"/>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AB5A989C-6F32-6982-F9E4-BD4E5409C058}"/>
              </a:ext>
            </a:extLst>
          </p:cNvPr>
          <p:cNvGrpSpPr/>
          <p:nvPr/>
        </p:nvGrpSpPr>
        <p:grpSpPr>
          <a:xfrm>
            <a:off x="5101952" y="1722994"/>
            <a:ext cx="5524280" cy="347229"/>
            <a:chOff x="5129543" y="1040533"/>
            <a:chExt cx="5524280" cy="347229"/>
          </a:xfrm>
        </p:grpSpPr>
        <p:cxnSp>
          <p:nvCxnSpPr>
            <p:cNvPr id="31" name="Straight Connector 30">
              <a:extLst>
                <a:ext uri="{FF2B5EF4-FFF2-40B4-BE49-F238E27FC236}">
                  <a16:creationId xmlns:a16="http://schemas.microsoft.com/office/drawing/2014/main" id="{3FF2E476-350A-2891-A4C2-B7684403617D}"/>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C220FF5-D0D6-D3F1-9B7D-C748196F9A68}"/>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37" name="Group 36">
            <a:extLst>
              <a:ext uri="{FF2B5EF4-FFF2-40B4-BE49-F238E27FC236}">
                <a16:creationId xmlns:a16="http://schemas.microsoft.com/office/drawing/2014/main" id="{9EE54BF0-D047-8877-A657-73FC7DF51B3B}"/>
              </a:ext>
            </a:extLst>
          </p:cNvPr>
          <p:cNvGrpSpPr/>
          <p:nvPr/>
        </p:nvGrpSpPr>
        <p:grpSpPr>
          <a:xfrm>
            <a:off x="5101952" y="2278706"/>
            <a:ext cx="5524280" cy="347229"/>
            <a:chOff x="5129543" y="1040533"/>
            <a:chExt cx="5524280" cy="347229"/>
          </a:xfrm>
        </p:grpSpPr>
        <p:cxnSp>
          <p:nvCxnSpPr>
            <p:cNvPr id="41" name="Straight Connector 40">
              <a:extLst>
                <a:ext uri="{FF2B5EF4-FFF2-40B4-BE49-F238E27FC236}">
                  <a16:creationId xmlns:a16="http://schemas.microsoft.com/office/drawing/2014/main" id="{86605789-6156-3764-2F08-15CF201FB67F}"/>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E7E5791-ACDB-E808-BB84-8B0EE6D86B54}"/>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53" name="Group 52">
            <a:extLst>
              <a:ext uri="{FF2B5EF4-FFF2-40B4-BE49-F238E27FC236}">
                <a16:creationId xmlns:a16="http://schemas.microsoft.com/office/drawing/2014/main" id="{40989788-9409-E8AA-986A-EE9FC0A1923D}"/>
              </a:ext>
            </a:extLst>
          </p:cNvPr>
          <p:cNvGrpSpPr/>
          <p:nvPr/>
        </p:nvGrpSpPr>
        <p:grpSpPr>
          <a:xfrm>
            <a:off x="5101952" y="2834418"/>
            <a:ext cx="5524280" cy="347229"/>
            <a:chOff x="5129543" y="1040533"/>
            <a:chExt cx="5524280" cy="347229"/>
          </a:xfrm>
        </p:grpSpPr>
        <p:cxnSp>
          <p:nvCxnSpPr>
            <p:cNvPr id="54" name="Straight Connector 53">
              <a:extLst>
                <a:ext uri="{FF2B5EF4-FFF2-40B4-BE49-F238E27FC236}">
                  <a16:creationId xmlns:a16="http://schemas.microsoft.com/office/drawing/2014/main" id="{4195F3DB-9BA6-1957-9213-ED95349FC672}"/>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C2E39E1-ED29-3301-01A9-00B7C9716E6B}"/>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57" name="Group 56">
            <a:extLst>
              <a:ext uri="{FF2B5EF4-FFF2-40B4-BE49-F238E27FC236}">
                <a16:creationId xmlns:a16="http://schemas.microsoft.com/office/drawing/2014/main" id="{36FD0D9E-E003-E154-ADBD-C3A431CCFA83}"/>
              </a:ext>
            </a:extLst>
          </p:cNvPr>
          <p:cNvGrpSpPr/>
          <p:nvPr/>
        </p:nvGrpSpPr>
        <p:grpSpPr>
          <a:xfrm>
            <a:off x="5101952" y="3390130"/>
            <a:ext cx="5524280" cy="347229"/>
            <a:chOff x="5129543" y="1040533"/>
            <a:chExt cx="5524280" cy="347229"/>
          </a:xfrm>
        </p:grpSpPr>
        <p:cxnSp>
          <p:nvCxnSpPr>
            <p:cNvPr id="58" name="Straight Connector 57">
              <a:extLst>
                <a:ext uri="{FF2B5EF4-FFF2-40B4-BE49-F238E27FC236}">
                  <a16:creationId xmlns:a16="http://schemas.microsoft.com/office/drawing/2014/main" id="{CDF354C4-5A00-D65F-79FE-296F90E42980}"/>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9005E5AD-0DEA-AD2F-832A-DA031B5E044C}"/>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a16="http://schemas.microsoft.com/office/drawing/2014/main" id="{E03191CC-CB1C-1EBF-FEB6-538B8496EE85}"/>
              </a:ext>
            </a:extLst>
          </p:cNvPr>
          <p:cNvGrpSpPr/>
          <p:nvPr/>
        </p:nvGrpSpPr>
        <p:grpSpPr>
          <a:xfrm>
            <a:off x="5101952" y="3945842"/>
            <a:ext cx="5524280" cy="347229"/>
            <a:chOff x="5129543" y="1040533"/>
            <a:chExt cx="5524280" cy="347229"/>
          </a:xfrm>
        </p:grpSpPr>
        <p:cxnSp>
          <p:nvCxnSpPr>
            <p:cNvPr id="61" name="Straight Connector 60">
              <a:extLst>
                <a:ext uri="{FF2B5EF4-FFF2-40B4-BE49-F238E27FC236}">
                  <a16:creationId xmlns:a16="http://schemas.microsoft.com/office/drawing/2014/main" id="{CFD2A2E2-805F-EF23-CDA1-131E24C91056}"/>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19D23AEE-444C-B32F-BE09-A3C834052B7E}"/>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64" name="Group 63">
            <a:extLst>
              <a:ext uri="{FF2B5EF4-FFF2-40B4-BE49-F238E27FC236}">
                <a16:creationId xmlns:a16="http://schemas.microsoft.com/office/drawing/2014/main" id="{88A9579D-5883-68D7-B682-BA78C526F578}"/>
              </a:ext>
            </a:extLst>
          </p:cNvPr>
          <p:cNvGrpSpPr/>
          <p:nvPr/>
        </p:nvGrpSpPr>
        <p:grpSpPr>
          <a:xfrm>
            <a:off x="5101952" y="4501554"/>
            <a:ext cx="5524280" cy="347229"/>
            <a:chOff x="5129543" y="1040533"/>
            <a:chExt cx="5524280" cy="347229"/>
          </a:xfrm>
        </p:grpSpPr>
        <p:cxnSp>
          <p:nvCxnSpPr>
            <p:cNvPr id="65" name="Straight Connector 64">
              <a:extLst>
                <a:ext uri="{FF2B5EF4-FFF2-40B4-BE49-F238E27FC236}">
                  <a16:creationId xmlns:a16="http://schemas.microsoft.com/office/drawing/2014/main" id="{43770F32-494B-290D-8730-50815B3548A4}"/>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B8A61AD6-0323-58F4-FB35-48E86EEA4CC0}"/>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68" name="Group 67">
            <a:extLst>
              <a:ext uri="{FF2B5EF4-FFF2-40B4-BE49-F238E27FC236}">
                <a16:creationId xmlns:a16="http://schemas.microsoft.com/office/drawing/2014/main" id="{D839947D-2B5F-ABA4-D0C0-A5AB11A8B619}"/>
              </a:ext>
            </a:extLst>
          </p:cNvPr>
          <p:cNvGrpSpPr/>
          <p:nvPr/>
        </p:nvGrpSpPr>
        <p:grpSpPr>
          <a:xfrm>
            <a:off x="5101952" y="5057266"/>
            <a:ext cx="5524280" cy="347229"/>
            <a:chOff x="5129543" y="1040533"/>
            <a:chExt cx="5524280" cy="347229"/>
          </a:xfrm>
        </p:grpSpPr>
        <p:cxnSp>
          <p:nvCxnSpPr>
            <p:cNvPr id="70" name="Straight Connector 69">
              <a:extLst>
                <a:ext uri="{FF2B5EF4-FFF2-40B4-BE49-F238E27FC236}">
                  <a16:creationId xmlns:a16="http://schemas.microsoft.com/office/drawing/2014/main" id="{15F3F9E3-6945-25F1-50CD-A2450B138ACC}"/>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15EEACB-693A-088E-0EDE-6B2E4C55B774}"/>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73" name="Group 72">
            <a:extLst>
              <a:ext uri="{FF2B5EF4-FFF2-40B4-BE49-F238E27FC236}">
                <a16:creationId xmlns:a16="http://schemas.microsoft.com/office/drawing/2014/main" id="{1F3E8A38-C85A-4CE9-6538-876CCA821823}"/>
              </a:ext>
            </a:extLst>
          </p:cNvPr>
          <p:cNvGrpSpPr/>
          <p:nvPr/>
        </p:nvGrpSpPr>
        <p:grpSpPr>
          <a:xfrm>
            <a:off x="5101952" y="5612979"/>
            <a:ext cx="5524280" cy="347229"/>
            <a:chOff x="5129543" y="1040533"/>
            <a:chExt cx="5524280" cy="347229"/>
          </a:xfrm>
        </p:grpSpPr>
        <p:cxnSp>
          <p:nvCxnSpPr>
            <p:cNvPr id="74" name="Straight Connector 73">
              <a:extLst>
                <a:ext uri="{FF2B5EF4-FFF2-40B4-BE49-F238E27FC236}">
                  <a16:creationId xmlns:a16="http://schemas.microsoft.com/office/drawing/2014/main" id="{F5ABD8D1-D7D1-54BA-6B52-B29E5EBBED27}"/>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619570D7-BD7F-1E34-9F51-8A2F22071FAF}"/>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pic>
        <p:nvPicPr>
          <p:cNvPr id="77" name="Graphic 76" descr="Document with solid fill">
            <a:extLst>
              <a:ext uri="{FF2B5EF4-FFF2-40B4-BE49-F238E27FC236}">
                <a16:creationId xmlns:a16="http://schemas.microsoft.com/office/drawing/2014/main" id="{08DE40FA-0AA1-43EB-FFFE-C601C76F0A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84205" y="978868"/>
            <a:ext cx="457199" cy="457199"/>
          </a:xfrm>
          <a:prstGeom prst="rect">
            <a:avLst/>
          </a:prstGeom>
        </p:spPr>
      </p:pic>
      <p:pic>
        <p:nvPicPr>
          <p:cNvPr id="79" name="Graphic 78" descr="Magic Wand Auto with solid fill">
            <a:extLst>
              <a:ext uri="{FF2B5EF4-FFF2-40B4-BE49-F238E27FC236}">
                <a16:creationId xmlns:a16="http://schemas.microsoft.com/office/drawing/2014/main" id="{F52DD00F-C7F8-7590-06D1-D9F81FAAE0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29237" y="1563768"/>
            <a:ext cx="457198" cy="457198"/>
          </a:xfrm>
          <a:prstGeom prst="rect">
            <a:avLst/>
          </a:prstGeom>
        </p:spPr>
      </p:pic>
      <p:pic>
        <p:nvPicPr>
          <p:cNvPr id="81" name="Graphic 80" descr="Credit card with solid fill">
            <a:extLst>
              <a:ext uri="{FF2B5EF4-FFF2-40B4-BE49-F238E27FC236}">
                <a16:creationId xmlns:a16="http://schemas.microsoft.com/office/drawing/2014/main" id="{A955A6FF-CAAA-4FCF-BBA7-7620900500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25579" y="2165079"/>
            <a:ext cx="460856" cy="460856"/>
          </a:xfrm>
          <a:prstGeom prst="rect">
            <a:avLst/>
          </a:prstGeom>
        </p:spPr>
      </p:pic>
      <p:pic>
        <p:nvPicPr>
          <p:cNvPr id="83" name="Graphic 82" descr="Money with solid fill">
            <a:extLst>
              <a:ext uri="{FF2B5EF4-FFF2-40B4-BE49-F238E27FC236}">
                <a16:creationId xmlns:a16="http://schemas.microsoft.com/office/drawing/2014/main" id="{97866F3D-3E25-3295-9B2F-5C743076F97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47146" y="2706426"/>
            <a:ext cx="439288" cy="439288"/>
          </a:xfrm>
          <a:prstGeom prst="rect">
            <a:avLst/>
          </a:prstGeom>
        </p:spPr>
      </p:pic>
      <p:pic>
        <p:nvPicPr>
          <p:cNvPr id="85" name="Graphic 84" descr="Back with solid fill">
            <a:extLst>
              <a:ext uri="{FF2B5EF4-FFF2-40B4-BE49-F238E27FC236}">
                <a16:creationId xmlns:a16="http://schemas.microsoft.com/office/drawing/2014/main" id="{19435AB5-A4D2-3B97-DD2D-135F184EBF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362598" y="3264602"/>
            <a:ext cx="472757" cy="472757"/>
          </a:xfrm>
          <a:prstGeom prst="rect">
            <a:avLst/>
          </a:prstGeom>
        </p:spPr>
      </p:pic>
      <p:pic>
        <p:nvPicPr>
          <p:cNvPr id="87" name="Graphic 86" descr="Checkmark with solid fill">
            <a:extLst>
              <a:ext uri="{FF2B5EF4-FFF2-40B4-BE49-F238E27FC236}">
                <a16:creationId xmlns:a16="http://schemas.microsoft.com/office/drawing/2014/main" id="{DAB1DB60-06FC-CD41-DA86-3A8B278E527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31653" y="4401924"/>
            <a:ext cx="373916" cy="373916"/>
          </a:xfrm>
          <a:prstGeom prst="rect">
            <a:avLst/>
          </a:prstGeom>
        </p:spPr>
      </p:pic>
      <p:pic>
        <p:nvPicPr>
          <p:cNvPr id="89" name="Graphic 88" descr="Kiosk with solid fill">
            <a:extLst>
              <a:ext uri="{FF2B5EF4-FFF2-40B4-BE49-F238E27FC236}">
                <a16:creationId xmlns:a16="http://schemas.microsoft.com/office/drawing/2014/main" id="{CBB7AB3C-3945-EAD5-7109-02539626BE0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384685" y="3795336"/>
            <a:ext cx="457200" cy="457200"/>
          </a:xfrm>
          <a:prstGeom prst="rect">
            <a:avLst/>
          </a:prstGeom>
        </p:spPr>
      </p:pic>
      <p:pic>
        <p:nvPicPr>
          <p:cNvPr id="90" name="Graphic 89" descr="Checkmark with solid fill">
            <a:extLst>
              <a:ext uri="{FF2B5EF4-FFF2-40B4-BE49-F238E27FC236}">
                <a16:creationId xmlns:a16="http://schemas.microsoft.com/office/drawing/2014/main" id="{D34445FB-ACCD-8C1E-1DA4-6352AFE6131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26327" y="4998578"/>
            <a:ext cx="373916" cy="373916"/>
          </a:xfrm>
          <a:prstGeom prst="rect">
            <a:avLst/>
          </a:prstGeom>
        </p:spPr>
      </p:pic>
      <p:pic>
        <p:nvPicPr>
          <p:cNvPr id="91" name="Graphic 90" descr="Checkmark with solid fill">
            <a:extLst>
              <a:ext uri="{FF2B5EF4-FFF2-40B4-BE49-F238E27FC236}">
                <a16:creationId xmlns:a16="http://schemas.microsoft.com/office/drawing/2014/main" id="{4B39CB33-CC31-DA49-C9ED-C3E805E27BF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56549" y="5554289"/>
            <a:ext cx="373916" cy="373916"/>
          </a:xfrm>
          <a:prstGeom prst="rect">
            <a:avLst/>
          </a:prstGeom>
        </p:spPr>
      </p:pic>
    </p:spTree>
    <p:extLst>
      <p:ext uri="{BB962C8B-B14F-4D97-AF65-F5344CB8AC3E}">
        <p14:creationId xmlns:p14="http://schemas.microsoft.com/office/powerpoint/2010/main" val="766678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id="{C5B844AC-3E2C-B15F-452B-D75089508220}"/>
              </a:ext>
            </a:extLst>
          </p:cNvPr>
          <p:cNvSpPr/>
          <p:nvPr/>
        </p:nvSpPr>
        <p:spPr>
          <a:xfrm>
            <a:off x="8628093" y="4845165"/>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6048F7E4-EF8C-4D67-6864-265FE6EBFD13}"/>
              </a:ext>
            </a:extLst>
          </p:cNvPr>
          <p:cNvSpPr/>
          <p:nvPr/>
        </p:nvSpPr>
        <p:spPr>
          <a:xfrm>
            <a:off x="8628093" y="5483958"/>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4FB75115-EED5-4D1A-56F1-2680904AB16D}"/>
              </a:ext>
            </a:extLst>
          </p:cNvPr>
          <p:cNvSpPr/>
          <p:nvPr/>
        </p:nvSpPr>
        <p:spPr>
          <a:xfrm>
            <a:off x="5189108" y="4832884"/>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5E575253-2660-0246-AF3B-203E4490485F}"/>
              </a:ext>
            </a:extLst>
          </p:cNvPr>
          <p:cNvSpPr/>
          <p:nvPr/>
        </p:nvSpPr>
        <p:spPr>
          <a:xfrm>
            <a:off x="5189108" y="5471677"/>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FCB6AA3F-1A4A-5909-861F-476189CA3A00}"/>
              </a:ext>
            </a:extLst>
          </p:cNvPr>
          <p:cNvSpPr/>
          <p:nvPr/>
        </p:nvSpPr>
        <p:spPr>
          <a:xfrm>
            <a:off x="1695419" y="4839046"/>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5A35BAB0-E08C-BB88-8583-86B1BF667042}"/>
              </a:ext>
            </a:extLst>
          </p:cNvPr>
          <p:cNvSpPr/>
          <p:nvPr/>
        </p:nvSpPr>
        <p:spPr>
          <a:xfrm>
            <a:off x="1695419" y="5477839"/>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DBA8D2DC-A07A-7C01-394F-83AB562A6668}"/>
              </a:ext>
            </a:extLst>
          </p:cNvPr>
          <p:cNvSpPr txBox="1"/>
          <p:nvPr/>
        </p:nvSpPr>
        <p:spPr>
          <a:xfrm>
            <a:off x="1769541" y="4098155"/>
            <a:ext cx="2442050" cy="1650965"/>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Processing Volumes </a:t>
            </a:r>
            <a:r>
              <a:rPr lang="en-US" sz="1000" dirty="0">
                <a:latin typeface="Arial" panose="020B0604020202020204" pitchFamily="34" charset="0"/>
                <a:cs typeface="Arial" panose="020B0604020202020204" pitchFamily="34" charset="0"/>
              </a:rPr>
              <a:t>$59M</a:t>
            </a:r>
          </a:p>
          <a:p>
            <a:pPr>
              <a:lnSpc>
                <a:spcPct val="200000"/>
              </a:lnSpc>
            </a:pPr>
            <a:r>
              <a:rPr lang="en-US" sz="1000" dirty="0">
                <a:latin typeface="Arial Black" panose="020B0A04020102020204" pitchFamily="34" charset="0"/>
                <a:cs typeface="Arial" panose="020B0604020202020204" pitchFamily="34" charset="0"/>
              </a:rPr>
              <a:t>No. Transactions </a:t>
            </a:r>
            <a:r>
              <a:rPr lang="en-US" sz="1000" dirty="0">
                <a:latin typeface="Arial" panose="020B0604020202020204" pitchFamily="34" charset="0"/>
                <a:cs typeface="Arial" panose="020B0604020202020204" pitchFamily="34" charset="0"/>
              </a:rPr>
              <a:t>490K</a:t>
            </a:r>
          </a:p>
          <a:p>
            <a:pPr>
              <a:lnSpc>
                <a:spcPct val="200000"/>
              </a:lnSpc>
            </a:pPr>
            <a:r>
              <a:rPr lang="en-US" sz="1000" dirty="0">
                <a:latin typeface="Arial Black" panose="020B0A04020102020204" pitchFamily="34" charset="0"/>
                <a:cs typeface="Arial" panose="020B0604020202020204" pitchFamily="34" charset="0"/>
              </a:rPr>
              <a:t>Total Accounts On-boarded </a:t>
            </a:r>
            <a:r>
              <a:rPr lang="en-US" sz="1000" dirty="0">
                <a:latin typeface="Arial" panose="020B0604020202020204" pitchFamily="34" charset="0"/>
                <a:cs typeface="Arial" panose="020B0604020202020204" pitchFamily="34" charset="0"/>
              </a:rPr>
              <a:t>372</a:t>
            </a:r>
          </a:p>
          <a:p>
            <a:pPr>
              <a:lnSpc>
                <a:spcPct val="200000"/>
              </a:lnSpc>
            </a:pPr>
            <a:r>
              <a:rPr lang="en-US" sz="1000" dirty="0">
                <a:latin typeface="Arial Black" panose="020B0A04020102020204" pitchFamily="34" charset="0"/>
                <a:cs typeface="Arial" panose="020B0604020202020204" pitchFamily="34" charset="0"/>
              </a:rPr>
              <a:t>Annual Revenue Share </a:t>
            </a:r>
            <a:r>
              <a:rPr lang="en-US" sz="1000" dirty="0">
                <a:latin typeface="Arial" panose="020B0604020202020204" pitchFamily="34" charset="0"/>
                <a:cs typeface="Arial" panose="020B0604020202020204" pitchFamily="34" charset="0"/>
              </a:rPr>
              <a:t>$233K</a:t>
            </a:r>
          </a:p>
        </p:txBody>
      </p:sp>
      <p:cxnSp>
        <p:nvCxnSpPr>
          <p:cNvPr id="75" name="Straight Connector 74">
            <a:extLst>
              <a:ext uri="{FF2B5EF4-FFF2-40B4-BE49-F238E27FC236}">
                <a16:creationId xmlns:a16="http://schemas.microsoft.com/office/drawing/2014/main" id="{1D09CE38-A3EE-CAA4-0BBF-D8BD7EA4A79A}"/>
              </a:ext>
            </a:extLst>
          </p:cNvPr>
          <p:cNvCxnSpPr>
            <a:cxnSpLocks/>
          </p:cNvCxnSpPr>
          <p:nvPr/>
        </p:nvCxnSpPr>
        <p:spPr>
          <a:xfrm>
            <a:off x="956930" y="6225492"/>
            <a:ext cx="10424572"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0" y="-6033"/>
            <a:ext cx="12192000" cy="3178926"/>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erson holding a credit card&#10;&#10;AI-generated content may be incorrect.">
            <a:extLst>
              <a:ext uri="{FF2B5EF4-FFF2-40B4-BE49-F238E27FC236}">
                <a16:creationId xmlns:a16="http://schemas.microsoft.com/office/drawing/2014/main" id="{B6241FBE-5365-9C84-C1CE-CCF97688F816}"/>
              </a:ext>
            </a:extLst>
          </p:cNvPr>
          <p:cNvPicPr>
            <a:picLocks noGrp="1" noRot="1" noChangeAspect="1" noMove="1" noResize="1" noEditPoints="1" noAdjustHandles="1" noChangeArrowheads="1" noChangeShapeType="1" noCrop="1"/>
          </p:cNvPicPr>
          <p:nvPr/>
        </p:nvPicPr>
        <p:blipFill>
          <a:blip r:embed="rId2" cstate="email">
            <a:alphaModFix amt="14000"/>
            <a:extLst>
              <a:ext uri="{28A0092B-C50C-407E-A947-70E740481C1C}">
                <a14:useLocalDpi xmlns:a14="http://schemas.microsoft.com/office/drawing/2010/main"/>
              </a:ext>
            </a:extLst>
          </a:blip>
          <a:srcRect/>
          <a:stretch/>
        </p:blipFill>
        <p:spPr>
          <a:xfrm>
            <a:off x="-14649" y="-19800"/>
            <a:ext cx="12206649" cy="3178925"/>
          </a:xfrm>
          <a:prstGeom prst="rect">
            <a:avLst/>
          </a:prstGeom>
        </p:spPr>
      </p:pic>
      <p:sp>
        <p:nvSpPr>
          <p:cNvPr id="2" name="TextBox 1">
            <a:extLst>
              <a:ext uri="{FF2B5EF4-FFF2-40B4-BE49-F238E27FC236}">
                <a16:creationId xmlns:a16="http://schemas.microsoft.com/office/drawing/2014/main" id="{FA4C6E83-C77E-D024-A555-6301D71C7457}"/>
              </a:ext>
            </a:extLst>
          </p:cNvPr>
          <p:cNvSpPr txBox="1"/>
          <p:nvPr/>
        </p:nvSpPr>
        <p:spPr>
          <a:xfrm>
            <a:off x="464511" y="1178786"/>
            <a:ext cx="2763002" cy="1169551"/>
          </a:xfrm>
          <a:prstGeom prst="rect">
            <a:avLst/>
          </a:prstGeom>
          <a:noFill/>
        </p:spPr>
        <p:txBody>
          <a:bodyPr wrap="square" rtlCol="0">
            <a:spAutoFit/>
          </a:bodyPr>
          <a:lstStyle/>
          <a:p>
            <a:pPr>
              <a:lnSpc>
                <a:spcPts val="4200"/>
              </a:lnSpc>
            </a:pPr>
            <a:r>
              <a:rPr lang="en-US" sz="7200" b="1" dirty="0">
                <a:solidFill>
                  <a:schemeClr val="bg1"/>
                </a:solidFill>
                <a:latin typeface="Arial" panose="020B0604020202020204" pitchFamily="34" charset="0"/>
                <a:cs typeface="Arial" panose="020B0604020202020204" pitchFamily="34" charset="0"/>
              </a:rPr>
              <a:t>CASE</a:t>
            </a:r>
          </a:p>
          <a:p>
            <a:pPr>
              <a:lnSpc>
                <a:spcPts val="4200"/>
              </a:lnSpc>
            </a:pPr>
            <a:r>
              <a:rPr lang="en-US" sz="4600" b="1" dirty="0">
                <a:solidFill>
                  <a:srgbClr val="FFCF01"/>
                </a:solidFill>
                <a:latin typeface="Arial" panose="020B0604020202020204" pitchFamily="34" charset="0"/>
                <a:cs typeface="Arial" panose="020B0604020202020204" pitchFamily="34" charset="0"/>
              </a:rPr>
              <a:t>STUDIES</a:t>
            </a:r>
            <a:endParaRPr lang="en-US" sz="3500" b="1" dirty="0">
              <a:solidFill>
                <a:srgbClr val="FFCF0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52D4B49-F95A-87A8-CD97-96BCD39387B5}"/>
              </a:ext>
            </a:extLst>
          </p:cNvPr>
          <p:cNvSpPr txBox="1"/>
          <p:nvPr/>
        </p:nvSpPr>
        <p:spPr>
          <a:xfrm>
            <a:off x="550941" y="2273258"/>
            <a:ext cx="3235528" cy="342401"/>
          </a:xfrm>
          <a:prstGeom prst="rect">
            <a:avLst/>
          </a:prstGeom>
          <a:noFill/>
        </p:spPr>
        <p:txBody>
          <a:bodyPr wrap="square" rtlCol="0">
            <a:spAutoFit/>
          </a:bodyPr>
          <a:lstStyle/>
          <a:p>
            <a:pPr marR="0" algn="l" rtl="0">
              <a:lnSpc>
                <a:spcPts val="2200"/>
              </a:lnSpc>
            </a:pPr>
            <a:r>
              <a:rPr lang="en-US" baseline="30000" dirty="0">
                <a:solidFill>
                  <a:schemeClr val="bg1"/>
                </a:solidFill>
                <a:latin typeface="Roboto-Regular"/>
              </a:rPr>
              <a:t>PayFac-as-a-Service First Approach</a:t>
            </a:r>
            <a:endParaRPr lang="en-US" sz="1800" b="0" i="0" u="none" strike="noStrike" baseline="30000" dirty="0">
              <a:solidFill>
                <a:schemeClr val="bg1"/>
              </a:solidFill>
              <a:latin typeface="Roboto-Regular"/>
            </a:endParaRPr>
          </a:p>
        </p:txBody>
      </p:sp>
      <p:pic>
        <p:nvPicPr>
          <p:cNvPr id="8" name="Picture 7" descr="A close-up of a logo&#10;&#10;AI-generated content may be incorrect.">
            <a:extLst>
              <a:ext uri="{FF2B5EF4-FFF2-40B4-BE49-F238E27FC236}">
                <a16:creationId xmlns:a16="http://schemas.microsoft.com/office/drawing/2014/main" id="{5702866D-6942-D4F0-D652-9B98460E8F2D}"/>
              </a:ext>
            </a:extLst>
          </p:cNvPr>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1607587" y="3554448"/>
            <a:ext cx="2133353" cy="474078"/>
          </a:xfrm>
          <a:prstGeom prst="rect">
            <a:avLst/>
          </a:prstGeom>
        </p:spPr>
      </p:pic>
      <p:pic>
        <p:nvPicPr>
          <p:cNvPr id="10" name="Picture 9" descr="A green text on a black background&#10;&#10;AI-generated content may be incorrect.">
            <a:extLst>
              <a:ext uri="{FF2B5EF4-FFF2-40B4-BE49-F238E27FC236}">
                <a16:creationId xmlns:a16="http://schemas.microsoft.com/office/drawing/2014/main" id="{5E87B2C5-9D31-8C20-FB56-3CBEBAF778A8}"/>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5091381" y="3487925"/>
            <a:ext cx="1796578" cy="596463"/>
          </a:xfrm>
          <a:prstGeom prst="rect">
            <a:avLst/>
          </a:prstGeom>
        </p:spPr>
      </p:pic>
      <p:pic>
        <p:nvPicPr>
          <p:cNvPr id="16" name="Picture 15" descr="A white text on a black background&#10;&#10;AI-generated content may be incorrect.">
            <a:extLst>
              <a:ext uri="{FF2B5EF4-FFF2-40B4-BE49-F238E27FC236}">
                <a16:creationId xmlns:a16="http://schemas.microsoft.com/office/drawing/2014/main" id="{363614FD-3339-B39A-7D45-48E2BD788B97}"/>
              </a:ext>
            </a:extLst>
          </p:cNvPr>
          <p:cNvPicPr>
            <a:picLocks noChangeAspect="1"/>
          </p:cNvPicPr>
          <p:nvPr/>
        </p:nvPicPr>
        <p:blipFill>
          <a:blip r:embed="rId5">
            <a:grayscl/>
            <a:extLst>
              <a:ext uri="{28A0092B-C50C-407E-A947-70E740481C1C}">
                <a14:useLocalDpi xmlns:a14="http://schemas.microsoft.com/office/drawing/2010/main"/>
              </a:ext>
            </a:extLst>
          </a:blip>
          <a:stretch>
            <a:fillRect/>
          </a:stretch>
        </p:blipFill>
        <p:spPr>
          <a:xfrm>
            <a:off x="8359099" y="3520272"/>
            <a:ext cx="1905000" cy="485775"/>
          </a:xfrm>
          <a:prstGeom prst="rect">
            <a:avLst/>
          </a:prstGeom>
        </p:spPr>
      </p:pic>
      <p:sp>
        <p:nvSpPr>
          <p:cNvPr id="17" name="TextBox 16">
            <a:extLst>
              <a:ext uri="{FF2B5EF4-FFF2-40B4-BE49-F238E27FC236}">
                <a16:creationId xmlns:a16="http://schemas.microsoft.com/office/drawing/2014/main" id="{FE211036-DC54-BD6F-435A-E5E2AB82B8BB}"/>
              </a:ext>
            </a:extLst>
          </p:cNvPr>
          <p:cNvSpPr txBox="1"/>
          <p:nvPr/>
        </p:nvSpPr>
        <p:spPr>
          <a:xfrm>
            <a:off x="5232727" y="4098155"/>
            <a:ext cx="2593039" cy="1650965"/>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Processing Volumes </a:t>
            </a:r>
            <a:r>
              <a:rPr lang="en-US" sz="1000" dirty="0">
                <a:latin typeface="Arial" panose="020B0604020202020204" pitchFamily="34" charset="0"/>
                <a:cs typeface="Arial" panose="020B0604020202020204" pitchFamily="34" charset="0"/>
              </a:rPr>
              <a:t>$13.2M</a:t>
            </a:r>
          </a:p>
          <a:p>
            <a:pPr>
              <a:lnSpc>
                <a:spcPct val="200000"/>
              </a:lnSpc>
            </a:pPr>
            <a:r>
              <a:rPr lang="en-US" sz="1000" dirty="0">
                <a:latin typeface="Arial Black" panose="020B0A04020102020204" pitchFamily="34" charset="0"/>
                <a:cs typeface="Arial" panose="020B0604020202020204" pitchFamily="34" charset="0"/>
              </a:rPr>
              <a:t>No. Transactions </a:t>
            </a:r>
            <a:r>
              <a:rPr lang="en-US" sz="1000" dirty="0">
                <a:latin typeface="Arial" panose="020B0604020202020204" pitchFamily="34" charset="0"/>
                <a:cs typeface="Arial" panose="020B0604020202020204" pitchFamily="34" charset="0"/>
              </a:rPr>
              <a:t>244K</a:t>
            </a:r>
          </a:p>
          <a:p>
            <a:pPr>
              <a:lnSpc>
                <a:spcPct val="200000"/>
              </a:lnSpc>
            </a:pPr>
            <a:r>
              <a:rPr lang="en-US" sz="1000" dirty="0">
                <a:latin typeface="Arial Black" panose="020B0A04020102020204" pitchFamily="34" charset="0"/>
                <a:cs typeface="Arial" panose="020B0604020202020204" pitchFamily="34" charset="0"/>
              </a:rPr>
              <a:t>Total Accounts On-boarded </a:t>
            </a:r>
            <a:r>
              <a:rPr lang="en-US" sz="1000" dirty="0">
                <a:latin typeface="Arial" panose="020B0604020202020204" pitchFamily="34" charset="0"/>
                <a:cs typeface="Arial" panose="020B0604020202020204" pitchFamily="34" charset="0"/>
              </a:rPr>
              <a:t>533</a:t>
            </a:r>
          </a:p>
          <a:p>
            <a:pPr>
              <a:lnSpc>
                <a:spcPct val="200000"/>
              </a:lnSpc>
            </a:pPr>
            <a:r>
              <a:rPr lang="en-US" sz="1000" dirty="0">
                <a:latin typeface="Arial Black" panose="020B0A04020102020204" pitchFamily="34" charset="0"/>
                <a:cs typeface="Arial" panose="020B0604020202020204" pitchFamily="34" charset="0"/>
              </a:rPr>
              <a:t>Annual Revenue Share </a:t>
            </a:r>
            <a:r>
              <a:rPr lang="en-US" sz="1000" dirty="0">
                <a:latin typeface="Arial" panose="020B0604020202020204" pitchFamily="34" charset="0"/>
                <a:cs typeface="Arial" panose="020B0604020202020204" pitchFamily="34" charset="0"/>
              </a:rPr>
              <a:t>$104K</a:t>
            </a:r>
          </a:p>
        </p:txBody>
      </p:sp>
      <p:sp>
        <p:nvSpPr>
          <p:cNvPr id="18" name="Rectangle: Rounded Corners 17">
            <a:hlinkClick r:id="rId6"/>
            <a:extLst>
              <a:ext uri="{FF2B5EF4-FFF2-40B4-BE49-F238E27FC236}">
                <a16:creationId xmlns:a16="http://schemas.microsoft.com/office/drawing/2014/main" id="{67246231-D3E7-73F0-51B1-AD0CBE9A3163}"/>
              </a:ext>
            </a:extLst>
          </p:cNvPr>
          <p:cNvSpPr/>
          <p:nvPr/>
        </p:nvSpPr>
        <p:spPr>
          <a:xfrm>
            <a:off x="1769541" y="6022786"/>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62DDE4F9-726F-4949-324F-30E04E6B1449}"/>
              </a:ext>
            </a:extLst>
          </p:cNvPr>
          <p:cNvSpPr txBox="1"/>
          <p:nvPr/>
        </p:nvSpPr>
        <p:spPr>
          <a:xfrm>
            <a:off x="1814005" y="6065117"/>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TESTIMONIAL</a:t>
            </a:r>
          </a:p>
        </p:txBody>
      </p:sp>
      <p:pic>
        <p:nvPicPr>
          <p:cNvPr id="25" name="Graphic 24" descr="Speech with solid fill">
            <a:extLst>
              <a:ext uri="{FF2B5EF4-FFF2-40B4-BE49-F238E27FC236}">
                <a16:creationId xmlns:a16="http://schemas.microsoft.com/office/drawing/2014/main" id="{2275257E-EF87-FA62-8AF9-EF68FE051C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2273" y="6061684"/>
            <a:ext cx="291054" cy="291054"/>
          </a:xfrm>
          <a:prstGeom prst="rect">
            <a:avLst/>
          </a:prstGeom>
          <a:effectLst>
            <a:glow rad="63500">
              <a:srgbClr val="FFFF00">
                <a:alpha val="40000"/>
              </a:srgbClr>
            </a:glow>
          </a:effectLst>
        </p:spPr>
      </p:pic>
      <p:grpSp>
        <p:nvGrpSpPr>
          <p:cNvPr id="64" name="Group 63">
            <a:extLst>
              <a:ext uri="{FF2B5EF4-FFF2-40B4-BE49-F238E27FC236}">
                <a16:creationId xmlns:a16="http://schemas.microsoft.com/office/drawing/2014/main" id="{343B7CA1-2477-BF55-51CA-A33A0D4C45E5}"/>
              </a:ext>
            </a:extLst>
          </p:cNvPr>
          <p:cNvGrpSpPr/>
          <p:nvPr/>
        </p:nvGrpSpPr>
        <p:grpSpPr>
          <a:xfrm>
            <a:off x="5232727" y="6041067"/>
            <a:ext cx="1656637" cy="332288"/>
            <a:chOff x="5434754" y="6041067"/>
            <a:chExt cx="1656637" cy="332288"/>
          </a:xfrm>
        </p:grpSpPr>
        <p:sp>
          <p:nvSpPr>
            <p:cNvPr id="33" name="Rectangle: Rounded Corners 32">
              <a:hlinkClick r:id="rId9"/>
              <a:extLst>
                <a:ext uri="{FF2B5EF4-FFF2-40B4-BE49-F238E27FC236}">
                  <a16:creationId xmlns:a16="http://schemas.microsoft.com/office/drawing/2014/main" id="{F9E79AFE-C3CA-C705-9B20-A069F7411C42}"/>
                </a:ext>
              </a:extLst>
            </p:cNvPr>
            <p:cNvSpPr/>
            <p:nvPr/>
          </p:nvSpPr>
          <p:spPr>
            <a:xfrm>
              <a:off x="5434754" y="6041067"/>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D8CBFC0E-E406-687E-B364-C01F7C068BC2}"/>
                </a:ext>
              </a:extLst>
            </p:cNvPr>
            <p:cNvSpPr txBox="1"/>
            <p:nvPr/>
          </p:nvSpPr>
          <p:spPr>
            <a:xfrm>
              <a:off x="5479218" y="6083398"/>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TESTIMONIAL</a:t>
              </a:r>
            </a:p>
          </p:txBody>
        </p:sp>
        <p:pic>
          <p:nvPicPr>
            <p:cNvPr id="36" name="Graphic 35" descr="Speech with solid fill">
              <a:extLst>
                <a:ext uri="{FF2B5EF4-FFF2-40B4-BE49-F238E27FC236}">
                  <a16:creationId xmlns:a16="http://schemas.microsoft.com/office/drawing/2014/main" id="{43110BD4-8E70-0D96-C3C4-7AC539013F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67486" y="6079965"/>
              <a:ext cx="291054" cy="291054"/>
            </a:xfrm>
            <a:prstGeom prst="rect">
              <a:avLst/>
            </a:prstGeom>
            <a:effectLst>
              <a:glow rad="63500">
                <a:srgbClr val="FFFF00">
                  <a:alpha val="40000"/>
                </a:srgbClr>
              </a:glow>
            </a:effectLst>
          </p:spPr>
        </p:pic>
      </p:grpSp>
      <p:sp>
        <p:nvSpPr>
          <p:cNvPr id="37" name="TextBox 36">
            <a:extLst>
              <a:ext uri="{FF2B5EF4-FFF2-40B4-BE49-F238E27FC236}">
                <a16:creationId xmlns:a16="http://schemas.microsoft.com/office/drawing/2014/main" id="{F332EB4F-4AD4-69A7-F73D-AF1517A66E85}"/>
              </a:ext>
            </a:extLst>
          </p:cNvPr>
          <p:cNvSpPr txBox="1"/>
          <p:nvPr/>
        </p:nvSpPr>
        <p:spPr>
          <a:xfrm>
            <a:off x="8681224" y="4098155"/>
            <a:ext cx="2530395" cy="1650965"/>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Processing Volumes </a:t>
            </a:r>
            <a:r>
              <a:rPr lang="en-US" sz="1000" dirty="0">
                <a:latin typeface="Arial" panose="020B0604020202020204" pitchFamily="34" charset="0"/>
                <a:cs typeface="Arial" panose="020B0604020202020204" pitchFamily="34" charset="0"/>
              </a:rPr>
              <a:t>$79.1M</a:t>
            </a:r>
          </a:p>
          <a:p>
            <a:pPr>
              <a:lnSpc>
                <a:spcPct val="200000"/>
              </a:lnSpc>
            </a:pPr>
            <a:r>
              <a:rPr lang="en-US" sz="1000" dirty="0">
                <a:latin typeface="Arial Black" panose="020B0A04020102020204" pitchFamily="34" charset="0"/>
                <a:cs typeface="Arial" panose="020B0604020202020204" pitchFamily="34" charset="0"/>
              </a:rPr>
              <a:t>No. Transactions </a:t>
            </a:r>
            <a:r>
              <a:rPr lang="en-US" sz="1000" dirty="0">
                <a:latin typeface="Arial" panose="020B0604020202020204" pitchFamily="34" charset="0"/>
                <a:cs typeface="Arial" panose="020B0604020202020204" pitchFamily="34" charset="0"/>
              </a:rPr>
              <a:t>260K</a:t>
            </a:r>
          </a:p>
          <a:p>
            <a:pPr>
              <a:lnSpc>
                <a:spcPct val="200000"/>
              </a:lnSpc>
            </a:pPr>
            <a:r>
              <a:rPr lang="en-US" sz="1000" dirty="0">
                <a:latin typeface="Arial Black" panose="020B0A04020102020204" pitchFamily="34" charset="0"/>
                <a:cs typeface="Arial" panose="020B0604020202020204" pitchFamily="34" charset="0"/>
              </a:rPr>
              <a:t>Total Accounts On-boarded </a:t>
            </a:r>
            <a:r>
              <a:rPr lang="en-US" sz="1000" dirty="0">
                <a:latin typeface="Arial" panose="020B0604020202020204" pitchFamily="34" charset="0"/>
                <a:cs typeface="Arial" panose="020B0604020202020204" pitchFamily="34" charset="0"/>
              </a:rPr>
              <a:t>441</a:t>
            </a:r>
          </a:p>
          <a:p>
            <a:pPr>
              <a:lnSpc>
                <a:spcPct val="200000"/>
              </a:lnSpc>
            </a:pPr>
            <a:r>
              <a:rPr lang="en-US" sz="1000" dirty="0">
                <a:latin typeface="Arial Black" panose="020B0A04020102020204" pitchFamily="34" charset="0"/>
                <a:cs typeface="Arial" panose="020B0604020202020204" pitchFamily="34" charset="0"/>
              </a:rPr>
              <a:t>Annual Revenue Share </a:t>
            </a:r>
            <a:r>
              <a:rPr lang="en-US" sz="1000" dirty="0">
                <a:latin typeface="Arial" panose="020B0604020202020204" pitchFamily="34" charset="0"/>
                <a:cs typeface="Arial" panose="020B0604020202020204" pitchFamily="34" charset="0"/>
              </a:rPr>
              <a:t>$453.2K</a:t>
            </a:r>
          </a:p>
        </p:txBody>
      </p:sp>
      <p:sp>
        <p:nvSpPr>
          <p:cNvPr id="42" name="Rectangle: Rounded Corners 41">
            <a:hlinkClick r:id="rId10"/>
            <a:extLst>
              <a:ext uri="{FF2B5EF4-FFF2-40B4-BE49-F238E27FC236}">
                <a16:creationId xmlns:a16="http://schemas.microsoft.com/office/drawing/2014/main" id="{A4531D3F-2557-9432-C0FC-DDCA484F15A7}"/>
              </a:ext>
            </a:extLst>
          </p:cNvPr>
          <p:cNvSpPr/>
          <p:nvPr/>
        </p:nvSpPr>
        <p:spPr>
          <a:xfrm>
            <a:off x="8681225" y="6012720"/>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7" name="Group 46">
            <a:extLst>
              <a:ext uri="{FF2B5EF4-FFF2-40B4-BE49-F238E27FC236}">
                <a16:creationId xmlns:a16="http://schemas.microsoft.com/office/drawing/2014/main" id="{DC81F6A2-5E8F-B44F-79F2-F758961E886E}"/>
              </a:ext>
            </a:extLst>
          </p:cNvPr>
          <p:cNvGrpSpPr/>
          <p:nvPr/>
        </p:nvGrpSpPr>
        <p:grpSpPr>
          <a:xfrm>
            <a:off x="8725689" y="6028672"/>
            <a:ext cx="1634678" cy="324066"/>
            <a:chOff x="8832019" y="6028672"/>
            <a:chExt cx="1634678" cy="324066"/>
          </a:xfrm>
        </p:grpSpPr>
        <p:sp>
          <p:nvSpPr>
            <p:cNvPr id="43" name="TextBox 42">
              <a:extLst>
                <a:ext uri="{FF2B5EF4-FFF2-40B4-BE49-F238E27FC236}">
                  <a16:creationId xmlns:a16="http://schemas.microsoft.com/office/drawing/2014/main" id="{042672F1-121E-9536-EB33-C0D7449405CB}"/>
                </a:ext>
              </a:extLst>
            </p:cNvPr>
            <p:cNvSpPr txBox="1"/>
            <p:nvPr/>
          </p:nvSpPr>
          <p:spPr>
            <a:xfrm>
              <a:off x="8832019" y="6055051"/>
              <a:ext cx="1432080"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SUCCESS STORY</a:t>
              </a:r>
            </a:p>
          </p:txBody>
        </p:sp>
        <p:pic>
          <p:nvPicPr>
            <p:cNvPr id="46" name="Graphic 45" descr="Caret Right with solid fill">
              <a:extLst>
                <a:ext uri="{FF2B5EF4-FFF2-40B4-BE49-F238E27FC236}">
                  <a16:creationId xmlns:a16="http://schemas.microsoft.com/office/drawing/2014/main" id="{C5CE0AE4-07B6-6697-AA5A-5A9F8E9CBDB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42631" y="6028672"/>
              <a:ext cx="324066" cy="324066"/>
            </a:xfrm>
            <a:prstGeom prst="rect">
              <a:avLst/>
            </a:prstGeom>
            <a:effectLst>
              <a:glow rad="63500">
                <a:srgbClr val="FFFF00">
                  <a:alpha val="40000"/>
                </a:srgbClr>
              </a:glow>
            </a:effectLst>
          </p:spPr>
        </p:pic>
      </p:grpSp>
      <p:sp>
        <p:nvSpPr>
          <p:cNvPr id="48" name="TextBox 47">
            <a:extLst>
              <a:ext uri="{FF2B5EF4-FFF2-40B4-BE49-F238E27FC236}">
                <a16:creationId xmlns:a16="http://schemas.microsoft.com/office/drawing/2014/main" id="{39E3A528-60A9-3068-31D6-7554B3D7690B}"/>
              </a:ext>
            </a:extLst>
          </p:cNvPr>
          <p:cNvSpPr txBox="1"/>
          <p:nvPr/>
        </p:nvSpPr>
        <p:spPr>
          <a:xfrm>
            <a:off x="5038220" y="575712"/>
            <a:ext cx="4146869" cy="351250"/>
          </a:xfrm>
          <a:prstGeom prst="rect">
            <a:avLst/>
          </a:prstGeom>
          <a:noFill/>
        </p:spPr>
        <p:txBody>
          <a:bodyPr wrap="square" rtlCol="0">
            <a:spAutoFit/>
          </a:bodyPr>
          <a:lstStyle/>
          <a:p>
            <a:pPr marR="0" algn="l" rtl="0">
              <a:lnSpc>
                <a:spcPts val="2200"/>
              </a:lnSpc>
            </a:pPr>
            <a:r>
              <a:rPr lang="en-US" sz="1400" b="1" dirty="0">
                <a:solidFill>
                  <a:srgbClr val="FFCF01"/>
                </a:solidFill>
                <a:latin typeface="Arial Black" panose="020B0A04020102020204" pitchFamily="34" charset="0"/>
                <a:cs typeface="Arial" panose="020B0604020202020204" pitchFamily="34" charset="0"/>
              </a:rPr>
              <a:t>BEST USE CASE BY VERTICAL</a:t>
            </a:r>
          </a:p>
        </p:txBody>
      </p:sp>
      <p:sp>
        <p:nvSpPr>
          <p:cNvPr id="49" name="TextBox 48">
            <a:extLst>
              <a:ext uri="{FF2B5EF4-FFF2-40B4-BE49-F238E27FC236}">
                <a16:creationId xmlns:a16="http://schemas.microsoft.com/office/drawing/2014/main" id="{C4B11408-8BD8-B4C8-1B73-CD5DF021A6E6}"/>
              </a:ext>
            </a:extLst>
          </p:cNvPr>
          <p:cNvSpPr txBox="1"/>
          <p:nvPr/>
        </p:nvSpPr>
        <p:spPr>
          <a:xfrm>
            <a:off x="5388078" y="1136232"/>
            <a:ext cx="2490643" cy="1885131"/>
          </a:xfrm>
          <a:prstGeom prst="rect">
            <a:avLst/>
          </a:prstGeom>
          <a:noFill/>
        </p:spPr>
        <p:txBody>
          <a:bodyPr wrap="square" rtlCol="0">
            <a:spAutoFit/>
          </a:bodyPr>
          <a:lstStyle/>
          <a:p>
            <a:pPr marR="0" algn="l" rtl="0">
              <a:lnSpc>
                <a:spcPct val="200000"/>
              </a:lnSpc>
            </a:pPr>
            <a:r>
              <a:rPr lang="en-US" sz="1800" b="0" i="0" u="none" strike="noStrike" baseline="30000" dirty="0">
                <a:solidFill>
                  <a:schemeClr val="bg1"/>
                </a:solidFill>
                <a:latin typeface="Roboto-Regular"/>
              </a:rPr>
              <a:t>Healthcare Tech CRMs, ISVs, EHR</a:t>
            </a:r>
          </a:p>
          <a:p>
            <a:pPr marR="0" algn="l" rtl="0">
              <a:lnSpc>
                <a:spcPct val="200000"/>
              </a:lnSpc>
            </a:pPr>
            <a:r>
              <a:rPr lang="en-US" baseline="30000" dirty="0">
                <a:solidFill>
                  <a:schemeClr val="bg1"/>
                </a:solidFill>
                <a:latin typeface="Roboto-Regular"/>
              </a:rPr>
              <a:t>Non-Profit Tech CRMs</a:t>
            </a:r>
          </a:p>
          <a:p>
            <a:pPr>
              <a:lnSpc>
                <a:spcPct val="200000"/>
              </a:lnSpc>
            </a:pPr>
            <a:r>
              <a:rPr lang="en-US" baseline="30000" dirty="0">
                <a:solidFill>
                  <a:schemeClr val="bg1"/>
                </a:solidFill>
                <a:latin typeface="Roboto-Regular"/>
              </a:rPr>
              <a:t>Utilities Tech</a:t>
            </a:r>
          </a:p>
          <a:p>
            <a:pPr>
              <a:lnSpc>
                <a:spcPct val="200000"/>
              </a:lnSpc>
            </a:pPr>
            <a:r>
              <a:rPr lang="en-US" baseline="30000" dirty="0">
                <a:solidFill>
                  <a:schemeClr val="bg1"/>
                </a:solidFill>
                <a:latin typeface="Roboto-Regular"/>
              </a:rPr>
              <a:t>Field Services Tech</a:t>
            </a:r>
          </a:p>
          <a:p>
            <a:pPr>
              <a:lnSpc>
                <a:spcPct val="200000"/>
              </a:lnSpc>
            </a:pPr>
            <a:r>
              <a:rPr lang="en-US" baseline="30000" dirty="0">
                <a:solidFill>
                  <a:schemeClr val="bg1"/>
                </a:solidFill>
                <a:latin typeface="Roboto-Regular"/>
              </a:rPr>
              <a:t>Property Management Tech</a:t>
            </a:r>
            <a:endParaRPr lang="en-US" sz="1800" b="0" i="0" u="none" strike="noStrike" baseline="30000" dirty="0">
              <a:solidFill>
                <a:schemeClr val="bg1"/>
              </a:solidFill>
              <a:latin typeface="Roboto-Regular"/>
            </a:endParaRPr>
          </a:p>
        </p:txBody>
      </p:sp>
      <p:sp>
        <p:nvSpPr>
          <p:cNvPr id="51" name="TextBox 50">
            <a:extLst>
              <a:ext uri="{FF2B5EF4-FFF2-40B4-BE49-F238E27FC236}">
                <a16:creationId xmlns:a16="http://schemas.microsoft.com/office/drawing/2014/main" id="{67D67644-CEFE-0C1E-B138-51468003782A}"/>
              </a:ext>
            </a:extLst>
          </p:cNvPr>
          <p:cNvSpPr txBox="1"/>
          <p:nvPr/>
        </p:nvSpPr>
        <p:spPr>
          <a:xfrm>
            <a:off x="8576827" y="1136232"/>
            <a:ext cx="2327221" cy="1515800"/>
          </a:xfrm>
          <a:prstGeom prst="rect">
            <a:avLst/>
          </a:prstGeom>
          <a:noFill/>
        </p:spPr>
        <p:txBody>
          <a:bodyPr wrap="square">
            <a:spAutoFit/>
          </a:bodyPr>
          <a:lstStyle/>
          <a:p>
            <a:pPr>
              <a:lnSpc>
                <a:spcPct val="200000"/>
              </a:lnSpc>
            </a:pPr>
            <a:r>
              <a:rPr lang="en-US" baseline="30000" dirty="0">
                <a:solidFill>
                  <a:schemeClr val="bg1"/>
                </a:solidFill>
                <a:latin typeface="Roboto-Regular"/>
              </a:rPr>
              <a:t>Insurance Tech</a:t>
            </a:r>
          </a:p>
          <a:p>
            <a:pPr>
              <a:lnSpc>
                <a:spcPct val="200000"/>
              </a:lnSpc>
            </a:pPr>
            <a:r>
              <a:rPr lang="en-US" baseline="30000" dirty="0">
                <a:solidFill>
                  <a:schemeClr val="bg1"/>
                </a:solidFill>
                <a:latin typeface="Roboto-Regular"/>
              </a:rPr>
              <a:t>Legal Tech</a:t>
            </a:r>
          </a:p>
          <a:p>
            <a:pPr>
              <a:lnSpc>
                <a:spcPct val="200000"/>
              </a:lnSpc>
            </a:pPr>
            <a:r>
              <a:rPr lang="en-US" baseline="30000" dirty="0">
                <a:solidFill>
                  <a:schemeClr val="bg1"/>
                </a:solidFill>
                <a:latin typeface="Roboto-Regular"/>
              </a:rPr>
              <a:t>FinTech</a:t>
            </a:r>
          </a:p>
          <a:p>
            <a:pPr>
              <a:lnSpc>
                <a:spcPct val="200000"/>
              </a:lnSpc>
            </a:pPr>
            <a:r>
              <a:rPr lang="en-US" baseline="30000" dirty="0">
                <a:solidFill>
                  <a:schemeClr val="bg1"/>
                </a:solidFill>
                <a:latin typeface="Roboto-Regular"/>
              </a:rPr>
              <a:t>Many Other B2B SaaS</a:t>
            </a:r>
          </a:p>
        </p:txBody>
      </p:sp>
      <p:pic>
        <p:nvPicPr>
          <p:cNvPr id="53" name="Graphic 52" descr="Face with mask with solid fill">
            <a:extLst>
              <a:ext uri="{FF2B5EF4-FFF2-40B4-BE49-F238E27FC236}">
                <a16:creationId xmlns:a16="http://schemas.microsoft.com/office/drawing/2014/main" id="{B5DFF9E3-D95E-9215-6D71-F8442983C78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89510" y="1211188"/>
            <a:ext cx="270041" cy="270041"/>
          </a:xfrm>
          <a:prstGeom prst="rect">
            <a:avLst/>
          </a:prstGeom>
        </p:spPr>
      </p:pic>
      <p:pic>
        <p:nvPicPr>
          <p:cNvPr id="55" name="Graphic 54" descr="Care with solid fill">
            <a:extLst>
              <a:ext uri="{FF2B5EF4-FFF2-40B4-BE49-F238E27FC236}">
                <a16:creationId xmlns:a16="http://schemas.microsoft.com/office/drawing/2014/main" id="{06D2A666-D075-456C-6B23-43FEACAE4FD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082468" y="1540666"/>
            <a:ext cx="284124" cy="284124"/>
          </a:xfrm>
          <a:prstGeom prst="rect">
            <a:avLst/>
          </a:prstGeom>
        </p:spPr>
      </p:pic>
      <p:pic>
        <p:nvPicPr>
          <p:cNvPr id="57" name="Graphic 56" descr="Leaky Tap with solid fill">
            <a:extLst>
              <a:ext uri="{FF2B5EF4-FFF2-40B4-BE49-F238E27FC236}">
                <a16:creationId xmlns:a16="http://schemas.microsoft.com/office/drawing/2014/main" id="{063C76AC-1DBF-5DAD-7327-AA4DC5DEF44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082468" y="1943738"/>
            <a:ext cx="284124" cy="284124"/>
          </a:xfrm>
          <a:prstGeom prst="rect">
            <a:avLst/>
          </a:prstGeom>
        </p:spPr>
      </p:pic>
      <p:pic>
        <p:nvPicPr>
          <p:cNvPr id="59" name="Graphic 58" descr="Truck with solid fill">
            <a:extLst>
              <a:ext uri="{FF2B5EF4-FFF2-40B4-BE49-F238E27FC236}">
                <a16:creationId xmlns:a16="http://schemas.microsoft.com/office/drawing/2014/main" id="{858F0A54-248A-90F2-8CA7-C00BC9CB7ED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082468" y="2290648"/>
            <a:ext cx="284125" cy="284125"/>
          </a:xfrm>
          <a:prstGeom prst="rect">
            <a:avLst/>
          </a:prstGeom>
        </p:spPr>
      </p:pic>
      <p:pic>
        <p:nvPicPr>
          <p:cNvPr id="61" name="Graphic 60" descr="Building with solid fill">
            <a:extLst>
              <a:ext uri="{FF2B5EF4-FFF2-40B4-BE49-F238E27FC236}">
                <a16:creationId xmlns:a16="http://schemas.microsoft.com/office/drawing/2014/main" id="{22C4F804-EC70-E6BC-A498-194BF69071E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116318" y="2673380"/>
            <a:ext cx="216425" cy="216425"/>
          </a:xfrm>
          <a:prstGeom prst="rect">
            <a:avLst/>
          </a:prstGeom>
        </p:spPr>
      </p:pic>
      <p:pic>
        <p:nvPicPr>
          <p:cNvPr id="63" name="Graphic 62" descr="Umbrella with solid fill">
            <a:extLst>
              <a:ext uri="{FF2B5EF4-FFF2-40B4-BE49-F238E27FC236}">
                <a16:creationId xmlns:a16="http://schemas.microsoft.com/office/drawing/2014/main" id="{1A291A4A-AEEB-73F9-6E6A-6AD0E317183A}"/>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348318" y="1228204"/>
            <a:ext cx="229358" cy="229358"/>
          </a:xfrm>
          <a:prstGeom prst="rect">
            <a:avLst/>
          </a:prstGeom>
        </p:spPr>
      </p:pic>
      <p:pic>
        <p:nvPicPr>
          <p:cNvPr id="66" name="Graphic 65" descr="Gavel with solid fill">
            <a:extLst>
              <a:ext uri="{FF2B5EF4-FFF2-40B4-BE49-F238E27FC236}">
                <a16:creationId xmlns:a16="http://schemas.microsoft.com/office/drawing/2014/main" id="{3C8876A8-9267-356F-C7B9-4EA8B7253B05}"/>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316111" y="1592858"/>
            <a:ext cx="260716" cy="260716"/>
          </a:xfrm>
          <a:prstGeom prst="rect">
            <a:avLst/>
          </a:prstGeom>
        </p:spPr>
      </p:pic>
      <p:pic>
        <p:nvPicPr>
          <p:cNvPr id="68" name="Graphic 67" descr="Wallet with solid fill">
            <a:extLst>
              <a:ext uri="{FF2B5EF4-FFF2-40B4-BE49-F238E27FC236}">
                <a16:creationId xmlns:a16="http://schemas.microsoft.com/office/drawing/2014/main" id="{F522445F-CEC8-F2D9-D333-3635175AA671}"/>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8300421" y="1957102"/>
            <a:ext cx="260716" cy="260716"/>
          </a:xfrm>
          <a:prstGeom prst="rect">
            <a:avLst/>
          </a:prstGeom>
        </p:spPr>
      </p:pic>
      <p:pic>
        <p:nvPicPr>
          <p:cNvPr id="70" name="Graphic 69" descr="Programmer male with solid fill">
            <a:extLst>
              <a:ext uri="{FF2B5EF4-FFF2-40B4-BE49-F238E27FC236}">
                <a16:creationId xmlns:a16="http://schemas.microsoft.com/office/drawing/2014/main" id="{D86056F6-36C7-FBA2-B8E7-135D9F7B2779}"/>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8307068" y="2294968"/>
            <a:ext cx="270229" cy="270229"/>
          </a:xfrm>
          <a:prstGeom prst="rect">
            <a:avLst/>
          </a:prstGeom>
        </p:spPr>
      </p:pic>
      <p:cxnSp>
        <p:nvCxnSpPr>
          <p:cNvPr id="72" name="Straight Connector 71">
            <a:extLst>
              <a:ext uri="{FF2B5EF4-FFF2-40B4-BE49-F238E27FC236}">
                <a16:creationId xmlns:a16="http://schemas.microsoft.com/office/drawing/2014/main" id="{CA0EE1AD-7FA9-319B-10CA-FED4D938964B}"/>
              </a:ext>
            </a:extLst>
          </p:cNvPr>
          <p:cNvCxnSpPr/>
          <p:nvPr/>
        </p:nvCxnSpPr>
        <p:spPr>
          <a:xfrm>
            <a:off x="956930"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12657867-E1E0-2027-13BD-74EA2886C689}"/>
              </a:ext>
            </a:extLst>
          </p:cNvPr>
          <p:cNvCxnSpPr>
            <a:cxnSpLocks/>
          </p:cNvCxnSpPr>
          <p:nvPr/>
        </p:nvCxnSpPr>
        <p:spPr>
          <a:xfrm flipV="1">
            <a:off x="11381502" y="751734"/>
            <a:ext cx="0" cy="5473758"/>
          </a:xfrm>
          <a:prstGeom prst="line">
            <a:avLst/>
          </a:prstGeom>
          <a:ln>
            <a:solidFill>
              <a:srgbClr val="FFCF0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16E1450-13AA-25C6-33C1-36FDE6534BC0}"/>
              </a:ext>
            </a:extLst>
          </p:cNvPr>
          <p:cNvCxnSpPr>
            <a:cxnSpLocks/>
          </p:cNvCxnSpPr>
          <p:nvPr/>
        </p:nvCxnSpPr>
        <p:spPr>
          <a:xfrm>
            <a:off x="8454648" y="751734"/>
            <a:ext cx="2926854"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11E1FC2-1ED5-2C7F-9A63-037C9A417A78}"/>
              </a:ext>
            </a:extLst>
          </p:cNvPr>
          <p:cNvCxnSpPr/>
          <p:nvPr/>
        </p:nvCxnSpPr>
        <p:spPr>
          <a:xfrm>
            <a:off x="5486395"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0509311-F9EC-DB04-76C9-31A411BAF1DD}"/>
              </a:ext>
            </a:extLst>
          </p:cNvPr>
          <p:cNvCxnSpPr/>
          <p:nvPr/>
        </p:nvCxnSpPr>
        <p:spPr>
          <a:xfrm>
            <a:off x="5486395" y="1889921"/>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E2FEB289-C9C4-7560-87CE-87EABF8669D0}"/>
              </a:ext>
            </a:extLst>
          </p:cNvPr>
          <p:cNvCxnSpPr/>
          <p:nvPr/>
        </p:nvCxnSpPr>
        <p:spPr>
          <a:xfrm>
            <a:off x="5486395" y="2253575"/>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B8BC2754-9DBC-79F3-24DC-064A590E0746}"/>
              </a:ext>
            </a:extLst>
          </p:cNvPr>
          <p:cNvCxnSpPr/>
          <p:nvPr/>
        </p:nvCxnSpPr>
        <p:spPr>
          <a:xfrm>
            <a:off x="5486395" y="2624583"/>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0941F8C-3883-2BD5-77B2-40FAF475F69F}"/>
              </a:ext>
            </a:extLst>
          </p:cNvPr>
          <p:cNvCxnSpPr/>
          <p:nvPr/>
        </p:nvCxnSpPr>
        <p:spPr>
          <a:xfrm>
            <a:off x="8688566"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EE9C4EE-B851-C233-10D7-1421F15AB94C}"/>
              </a:ext>
            </a:extLst>
          </p:cNvPr>
          <p:cNvCxnSpPr/>
          <p:nvPr/>
        </p:nvCxnSpPr>
        <p:spPr>
          <a:xfrm>
            <a:off x="8677933" y="1905002"/>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42FBB7D2-B6BA-78D2-632F-621E0DF3F3DC}"/>
              </a:ext>
            </a:extLst>
          </p:cNvPr>
          <p:cNvCxnSpPr/>
          <p:nvPr/>
        </p:nvCxnSpPr>
        <p:spPr>
          <a:xfrm>
            <a:off x="8677933" y="2263199"/>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458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5539D535-937B-D8BB-894A-892B5824C51B}"/>
              </a:ext>
            </a:extLst>
          </p:cNvPr>
          <p:cNvCxnSpPr>
            <a:cxnSpLocks/>
          </p:cNvCxnSpPr>
          <p:nvPr/>
        </p:nvCxnSpPr>
        <p:spPr>
          <a:xfrm flipV="1">
            <a:off x="9101844" y="1019520"/>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53D88CC-F4A6-723C-FBAE-5E50233D7B18}"/>
              </a:ext>
            </a:extLst>
          </p:cNvPr>
          <p:cNvCxnSpPr>
            <a:cxnSpLocks/>
          </p:cNvCxnSpPr>
          <p:nvPr/>
        </p:nvCxnSpPr>
        <p:spPr>
          <a:xfrm flipV="1">
            <a:off x="6575698" y="984597"/>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49421" y="0"/>
            <a:ext cx="4128523"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109390" y="-17041"/>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1421512"/>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19429" y="2304381"/>
            <a:ext cx="2645457" cy="1015663"/>
          </a:xfrm>
          <a:prstGeom prst="rect">
            <a:avLst/>
          </a:prstGeom>
          <a:noFill/>
        </p:spPr>
        <p:txBody>
          <a:bodyPr wrap="square" rtlCol="0">
            <a:spAutoFit/>
          </a:bodyPr>
          <a:lstStyle/>
          <a:p>
            <a:pPr>
              <a:lnSpc>
                <a:spcPts val="3600"/>
              </a:lnSpc>
            </a:pPr>
            <a:r>
              <a:rPr lang="en-US" sz="3600" b="1" dirty="0">
                <a:solidFill>
                  <a:schemeClr val="bg1"/>
                </a:solidFill>
                <a:latin typeface="Arial" panose="020B0604020202020204" pitchFamily="34" charset="0"/>
                <a:cs typeface="Arial" panose="020B0604020202020204" pitchFamily="34" charset="0"/>
              </a:rPr>
              <a:t>DISBURSE</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FUNDS</a:t>
            </a:r>
          </a:p>
        </p:txBody>
      </p:sp>
      <p:grpSp>
        <p:nvGrpSpPr>
          <p:cNvPr id="46" name="Group 45">
            <a:extLst>
              <a:ext uri="{FF2B5EF4-FFF2-40B4-BE49-F238E27FC236}">
                <a16:creationId xmlns:a16="http://schemas.microsoft.com/office/drawing/2014/main" id="{AB1D17AC-36EC-6F2C-73E7-AF043B80480D}"/>
              </a:ext>
            </a:extLst>
          </p:cNvPr>
          <p:cNvGrpSpPr/>
          <p:nvPr/>
        </p:nvGrpSpPr>
        <p:grpSpPr>
          <a:xfrm>
            <a:off x="3794417" y="631807"/>
            <a:ext cx="497394" cy="497394"/>
            <a:chOff x="3280382" y="3264968"/>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280382" y="326496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Internet Banking with solid fill">
              <a:extLst>
                <a:ext uri="{FF2B5EF4-FFF2-40B4-BE49-F238E27FC236}">
                  <a16:creationId xmlns:a16="http://schemas.microsoft.com/office/drawing/2014/main" id="{18325D6A-317A-189E-80EB-2E712254FC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82615" y="3362602"/>
              <a:ext cx="302126" cy="302126"/>
            </a:xfrm>
            <a:prstGeom prst="rect">
              <a:avLst/>
            </a:prstGeom>
          </p:spPr>
        </p:pic>
      </p:grpSp>
      <p:sp>
        <p:nvSpPr>
          <p:cNvPr id="10" name="TextBox 9">
            <a:extLst>
              <a:ext uri="{FF2B5EF4-FFF2-40B4-BE49-F238E27FC236}">
                <a16:creationId xmlns:a16="http://schemas.microsoft.com/office/drawing/2014/main" id="{9AF5B4C2-3380-D6DA-72BC-AD557A9F7E53}"/>
              </a:ext>
            </a:extLst>
          </p:cNvPr>
          <p:cNvSpPr txBox="1"/>
          <p:nvPr/>
        </p:nvSpPr>
        <p:spPr>
          <a:xfrm>
            <a:off x="420434" y="3429427"/>
            <a:ext cx="2645457" cy="1188787"/>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anyone, anytime, anywhere</a:t>
            </a:r>
            <a:r>
              <a:rPr lang="en-US" sz="1800" b="0" i="0" u="none" strike="noStrike" baseline="30000" dirty="0">
                <a:solidFill>
                  <a:schemeClr val="bg1"/>
                </a:solidFill>
                <a:latin typeface="Roboto-Regular"/>
              </a:rPr>
              <a:t>—backed by 5 Star Support and the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12" name="TextBox 11">
            <a:extLst>
              <a:ext uri="{FF2B5EF4-FFF2-40B4-BE49-F238E27FC236}">
                <a16:creationId xmlns:a16="http://schemas.microsoft.com/office/drawing/2014/main" id="{5623E2EC-A29C-B258-CD31-C1699136F43D}"/>
              </a:ext>
            </a:extLst>
          </p:cNvPr>
          <p:cNvSpPr txBox="1"/>
          <p:nvPr/>
        </p:nvSpPr>
        <p:spPr>
          <a:xfrm>
            <a:off x="4430203" y="589417"/>
            <a:ext cx="1828800" cy="2031325"/>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USIO CARD ISSUING</a:t>
            </a:r>
          </a:p>
          <a:p>
            <a:endParaRPr lang="en-US" sz="14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Powerful branded card issuing—physical or virtual. Control MCC codes, enable ATM access, bank transfers, and seamless delivery by mail or mobile.</a:t>
            </a:r>
          </a:p>
        </p:txBody>
      </p:sp>
      <p:grpSp>
        <p:nvGrpSpPr>
          <p:cNvPr id="54" name="Group 53">
            <a:extLst>
              <a:ext uri="{FF2B5EF4-FFF2-40B4-BE49-F238E27FC236}">
                <a16:creationId xmlns:a16="http://schemas.microsoft.com/office/drawing/2014/main" id="{06DD564E-B8E6-4ED4-165F-EDD188944610}"/>
              </a:ext>
            </a:extLst>
          </p:cNvPr>
          <p:cNvGrpSpPr/>
          <p:nvPr/>
        </p:nvGrpSpPr>
        <p:grpSpPr>
          <a:xfrm>
            <a:off x="3794417" y="2886351"/>
            <a:ext cx="497394" cy="497394"/>
            <a:chOff x="7166071" y="622450"/>
            <a:chExt cx="497394" cy="497394"/>
          </a:xfrm>
        </p:grpSpPr>
        <p:sp>
          <p:nvSpPr>
            <p:cNvPr id="37" name="Oval 36">
              <a:extLst>
                <a:ext uri="{FF2B5EF4-FFF2-40B4-BE49-F238E27FC236}">
                  <a16:creationId xmlns:a16="http://schemas.microsoft.com/office/drawing/2014/main" id="{5464A0FF-C334-1CCD-953D-B4EE18A86CFB}"/>
                </a:ext>
              </a:extLst>
            </p:cNvPr>
            <p:cNvSpPr/>
            <p:nvPr/>
          </p:nvSpPr>
          <p:spPr>
            <a:xfrm>
              <a:off x="7166071" y="622450"/>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Graphic 52" descr="Circles with lines with solid fill">
              <a:extLst>
                <a:ext uri="{FF2B5EF4-FFF2-40B4-BE49-F238E27FC236}">
                  <a16:creationId xmlns:a16="http://schemas.microsoft.com/office/drawing/2014/main" id="{869A8DE7-F60B-7254-236E-E1D8144FB5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6168" y="648215"/>
              <a:ext cx="457200" cy="457200"/>
            </a:xfrm>
            <a:prstGeom prst="rect">
              <a:avLst/>
            </a:prstGeom>
          </p:spPr>
        </p:pic>
      </p:grpSp>
      <p:grpSp>
        <p:nvGrpSpPr>
          <p:cNvPr id="57" name="Group 56">
            <a:extLst>
              <a:ext uri="{FF2B5EF4-FFF2-40B4-BE49-F238E27FC236}">
                <a16:creationId xmlns:a16="http://schemas.microsoft.com/office/drawing/2014/main" id="{585D7345-1588-CF55-A4D1-94A3A27F06EF}"/>
              </a:ext>
            </a:extLst>
          </p:cNvPr>
          <p:cNvGrpSpPr/>
          <p:nvPr/>
        </p:nvGrpSpPr>
        <p:grpSpPr>
          <a:xfrm>
            <a:off x="6316230" y="631807"/>
            <a:ext cx="497394" cy="497394"/>
            <a:chOff x="9422779" y="759084"/>
            <a:chExt cx="497394" cy="497394"/>
          </a:xfrm>
        </p:grpSpPr>
        <p:sp>
          <p:nvSpPr>
            <p:cNvPr id="41" name="Oval 40">
              <a:extLst>
                <a:ext uri="{FF2B5EF4-FFF2-40B4-BE49-F238E27FC236}">
                  <a16:creationId xmlns:a16="http://schemas.microsoft.com/office/drawing/2014/main" id="{BD8029A9-C99F-F72D-3C0C-7A81925D682E}"/>
                </a:ext>
              </a:extLst>
            </p:cNvPr>
            <p:cNvSpPr/>
            <p:nvPr/>
          </p:nvSpPr>
          <p:spPr>
            <a:xfrm>
              <a:off x="9422779" y="759084"/>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Graphic 55" descr="Bank with solid fill">
              <a:extLst>
                <a:ext uri="{FF2B5EF4-FFF2-40B4-BE49-F238E27FC236}">
                  <a16:creationId xmlns:a16="http://schemas.microsoft.com/office/drawing/2014/main" id="{9814214E-5ECF-1A74-1C3A-4522E6CFAD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10823" y="824066"/>
              <a:ext cx="319008" cy="319008"/>
            </a:xfrm>
            <a:prstGeom prst="rect">
              <a:avLst/>
            </a:prstGeom>
          </p:spPr>
        </p:pic>
      </p:grpSp>
      <p:grpSp>
        <p:nvGrpSpPr>
          <p:cNvPr id="65" name="Group 64">
            <a:extLst>
              <a:ext uri="{FF2B5EF4-FFF2-40B4-BE49-F238E27FC236}">
                <a16:creationId xmlns:a16="http://schemas.microsoft.com/office/drawing/2014/main" id="{47039FA5-1235-D9A0-F91A-2D7FCF9A36F7}"/>
              </a:ext>
            </a:extLst>
          </p:cNvPr>
          <p:cNvGrpSpPr/>
          <p:nvPr/>
        </p:nvGrpSpPr>
        <p:grpSpPr>
          <a:xfrm>
            <a:off x="8851461" y="631807"/>
            <a:ext cx="497394" cy="497394"/>
            <a:chOff x="3957128" y="2914698"/>
            <a:chExt cx="497394" cy="497394"/>
          </a:xfrm>
        </p:grpSpPr>
        <p:sp>
          <p:nvSpPr>
            <p:cNvPr id="58" name="Oval 57">
              <a:extLst>
                <a:ext uri="{FF2B5EF4-FFF2-40B4-BE49-F238E27FC236}">
                  <a16:creationId xmlns:a16="http://schemas.microsoft.com/office/drawing/2014/main" id="{541BD1AE-0F24-65BB-D4A4-A10F6453334F}"/>
                </a:ext>
              </a:extLst>
            </p:cNvPr>
            <p:cNvSpPr/>
            <p:nvPr/>
          </p:nvSpPr>
          <p:spPr>
            <a:xfrm>
              <a:off x="3957128"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4" name="Graphic 63" descr="Credit card with solid fill">
              <a:extLst>
                <a:ext uri="{FF2B5EF4-FFF2-40B4-BE49-F238E27FC236}">
                  <a16:creationId xmlns:a16="http://schemas.microsoft.com/office/drawing/2014/main" id="{40303B38-4A09-0D58-8073-5B88C3F512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32160" y="2989730"/>
              <a:ext cx="347330" cy="347330"/>
            </a:xfrm>
            <a:prstGeom prst="rect">
              <a:avLst/>
            </a:prstGeom>
          </p:spPr>
        </p:pic>
      </p:grpSp>
      <p:grpSp>
        <p:nvGrpSpPr>
          <p:cNvPr id="71" name="Group 70">
            <a:extLst>
              <a:ext uri="{FF2B5EF4-FFF2-40B4-BE49-F238E27FC236}">
                <a16:creationId xmlns:a16="http://schemas.microsoft.com/office/drawing/2014/main" id="{F392EFA5-BA11-FAEF-B3E6-830E68060C14}"/>
              </a:ext>
            </a:extLst>
          </p:cNvPr>
          <p:cNvGrpSpPr/>
          <p:nvPr/>
        </p:nvGrpSpPr>
        <p:grpSpPr>
          <a:xfrm>
            <a:off x="8851461" y="2886351"/>
            <a:ext cx="497394" cy="497394"/>
            <a:chOff x="9120174" y="2914698"/>
            <a:chExt cx="497394" cy="497394"/>
          </a:xfrm>
        </p:grpSpPr>
        <p:sp>
          <p:nvSpPr>
            <p:cNvPr id="60" name="Oval 59">
              <a:extLst>
                <a:ext uri="{FF2B5EF4-FFF2-40B4-BE49-F238E27FC236}">
                  <a16:creationId xmlns:a16="http://schemas.microsoft.com/office/drawing/2014/main" id="{279391AF-CAE8-57CA-2D7F-6E0467D5784B}"/>
                </a:ext>
              </a:extLst>
            </p:cNvPr>
            <p:cNvSpPr/>
            <p:nvPr/>
          </p:nvSpPr>
          <p:spPr>
            <a:xfrm>
              <a:off x="9120174"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0" name="Graphic 69" descr="Smart Phone with solid fill">
              <a:extLst>
                <a:ext uri="{FF2B5EF4-FFF2-40B4-BE49-F238E27FC236}">
                  <a16:creationId xmlns:a16="http://schemas.microsoft.com/office/drawing/2014/main" id="{E97FC0E5-2B9C-3D6E-8608-82B91C1B289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187233" y="2989730"/>
              <a:ext cx="363277" cy="363277"/>
            </a:xfrm>
            <a:prstGeom prst="rect">
              <a:avLst/>
            </a:prstGeom>
          </p:spPr>
        </p:pic>
      </p:grpSp>
      <p:grpSp>
        <p:nvGrpSpPr>
          <p:cNvPr id="74" name="Group 73">
            <a:extLst>
              <a:ext uri="{FF2B5EF4-FFF2-40B4-BE49-F238E27FC236}">
                <a16:creationId xmlns:a16="http://schemas.microsoft.com/office/drawing/2014/main" id="{84DA503E-38AF-0DE5-D729-C087106BF0ED}"/>
              </a:ext>
            </a:extLst>
          </p:cNvPr>
          <p:cNvGrpSpPr/>
          <p:nvPr/>
        </p:nvGrpSpPr>
        <p:grpSpPr>
          <a:xfrm>
            <a:off x="3794417" y="4875771"/>
            <a:ext cx="497394" cy="497394"/>
            <a:chOff x="3957128" y="4885103"/>
            <a:chExt cx="497394" cy="497394"/>
          </a:xfrm>
        </p:grpSpPr>
        <p:sp>
          <p:nvSpPr>
            <p:cNvPr id="61" name="Oval 60">
              <a:extLst>
                <a:ext uri="{FF2B5EF4-FFF2-40B4-BE49-F238E27FC236}">
                  <a16:creationId xmlns:a16="http://schemas.microsoft.com/office/drawing/2014/main" id="{37AC3BFD-D2A3-07A0-50C9-419023608E89}"/>
                </a:ext>
              </a:extLst>
            </p:cNvPr>
            <p:cNvSpPr/>
            <p:nvPr/>
          </p:nvSpPr>
          <p:spPr>
            <a:xfrm>
              <a:off x="3957128" y="4885103"/>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descr="Bank check with solid fill">
              <a:extLst>
                <a:ext uri="{FF2B5EF4-FFF2-40B4-BE49-F238E27FC236}">
                  <a16:creationId xmlns:a16="http://schemas.microsoft.com/office/drawing/2014/main" id="{29E834B1-A581-7EC8-BEEB-74D7873CE0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032518" y="4989613"/>
              <a:ext cx="346614" cy="346614"/>
            </a:xfrm>
            <a:prstGeom prst="rect">
              <a:avLst/>
            </a:prstGeom>
          </p:spPr>
        </p:pic>
      </p:grpSp>
      <p:sp>
        <p:nvSpPr>
          <p:cNvPr id="7" name="TextBox 6">
            <a:extLst>
              <a:ext uri="{FF2B5EF4-FFF2-40B4-BE49-F238E27FC236}">
                <a16:creationId xmlns:a16="http://schemas.microsoft.com/office/drawing/2014/main" id="{59140AB5-4236-DC1F-91E6-39EE044F9B41}"/>
              </a:ext>
            </a:extLst>
          </p:cNvPr>
          <p:cNvSpPr txBox="1"/>
          <p:nvPr/>
        </p:nvSpPr>
        <p:spPr>
          <a:xfrm>
            <a:off x="6922763" y="589417"/>
            <a:ext cx="1828800" cy="163121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TO BANK</a:t>
            </a:r>
          </a:p>
          <a:p>
            <a:endParaRPr lang="en-US" sz="1400" b="1" dirty="0">
              <a:solidFill>
                <a:srgbClr val="011E65"/>
              </a:solidFill>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Fast, secure ACH transfers—same-day or next-day. Nacha Certified Third Party for seamless bank deposits.</a:t>
            </a:r>
          </a:p>
        </p:txBody>
      </p:sp>
      <p:sp>
        <p:nvSpPr>
          <p:cNvPr id="8" name="TextBox 7">
            <a:extLst>
              <a:ext uri="{FF2B5EF4-FFF2-40B4-BE49-F238E27FC236}">
                <a16:creationId xmlns:a16="http://schemas.microsoft.com/office/drawing/2014/main" id="{E2C26C32-B53A-928D-C672-E97CBF52E8C3}"/>
              </a:ext>
            </a:extLst>
          </p:cNvPr>
          <p:cNvSpPr txBox="1"/>
          <p:nvPr/>
        </p:nvSpPr>
        <p:spPr>
          <a:xfrm>
            <a:off x="9473215" y="589417"/>
            <a:ext cx="1828800" cy="163121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PUSH TO DEBIT CARD</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Instantly send funds to any debit card, 24/7—fast, seamless, and convenient.</a:t>
            </a:r>
          </a:p>
        </p:txBody>
      </p:sp>
      <p:sp>
        <p:nvSpPr>
          <p:cNvPr id="9" name="TextBox 8">
            <a:extLst>
              <a:ext uri="{FF2B5EF4-FFF2-40B4-BE49-F238E27FC236}">
                <a16:creationId xmlns:a16="http://schemas.microsoft.com/office/drawing/2014/main" id="{A548BF6D-D4DA-02E7-3285-0DAD89B1879C}"/>
              </a:ext>
            </a:extLst>
          </p:cNvPr>
          <p:cNvSpPr txBox="1"/>
          <p:nvPr/>
        </p:nvSpPr>
        <p:spPr>
          <a:xfrm>
            <a:off x="9473215" y="2808729"/>
            <a:ext cx="1828800" cy="200054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PAYPAL &amp; VENMO</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funds instantly to PayPal and Venmo, 24/7. Enjoy global reach, seamless transfers, and fast, secure transactions anytime, anywhere.</a:t>
            </a:r>
          </a:p>
        </p:txBody>
      </p:sp>
      <p:sp>
        <p:nvSpPr>
          <p:cNvPr id="16" name="TextBox 15">
            <a:extLst>
              <a:ext uri="{FF2B5EF4-FFF2-40B4-BE49-F238E27FC236}">
                <a16:creationId xmlns:a16="http://schemas.microsoft.com/office/drawing/2014/main" id="{17E57D01-82BC-BE00-93A6-6EFFF54AEC7D}"/>
              </a:ext>
            </a:extLst>
          </p:cNvPr>
          <p:cNvSpPr txBox="1"/>
          <p:nvPr/>
        </p:nvSpPr>
        <p:spPr>
          <a:xfrm>
            <a:off x="6922763" y="2808729"/>
            <a:ext cx="1828800"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TO ATM</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funds directly to ATMs for instant, secure cash access—fast, convenient, and reliable for recipients anytime, anywhere.</a:t>
            </a:r>
          </a:p>
        </p:txBody>
      </p:sp>
      <p:sp>
        <p:nvSpPr>
          <p:cNvPr id="17" name="TextBox 16">
            <a:extLst>
              <a:ext uri="{FF2B5EF4-FFF2-40B4-BE49-F238E27FC236}">
                <a16:creationId xmlns:a16="http://schemas.microsoft.com/office/drawing/2014/main" id="{D9789A4D-98CA-CA41-ACD8-545FC6B56412}"/>
              </a:ext>
            </a:extLst>
          </p:cNvPr>
          <p:cNvSpPr txBox="1"/>
          <p:nvPr/>
        </p:nvSpPr>
        <p:spPr>
          <a:xfrm>
            <a:off x="4430203" y="2808729"/>
            <a:ext cx="1828800" cy="178510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REAL TIME</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real-time payments instantly—faster than ACH, safer, and with real-time reconciliation for seamless, secure transactions anytime.</a:t>
            </a:r>
          </a:p>
        </p:txBody>
      </p:sp>
      <p:sp>
        <p:nvSpPr>
          <p:cNvPr id="23" name="TextBox 22">
            <a:extLst>
              <a:ext uri="{FF2B5EF4-FFF2-40B4-BE49-F238E27FC236}">
                <a16:creationId xmlns:a16="http://schemas.microsoft.com/office/drawing/2014/main" id="{69912271-A58A-D42F-FFB9-BE7D852FA87E}"/>
              </a:ext>
            </a:extLst>
          </p:cNvPr>
          <p:cNvSpPr txBox="1"/>
          <p:nvPr/>
        </p:nvSpPr>
        <p:spPr>
          <a:xfrm>
            <a:off x="4430203" y="4875771"/>
            <a:ext cx="1828799"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CHECKS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checks effortlessly with Usio trusted print and mail service—over 25 million checks and invoices processed securely and reliably.</a:t>
            </a:r>
          </a:p>
        </p:txBody>
      </p:sp>
      <p:grpSp>
        <p:nvGrpSpPr>
          <p:cNvPr id="39" name="Group 38">
            <a:extLst>
              <a:ext uri="{FF2B5EF4-FFF2-40B4-BE49-F238E27FC236}">
                <a16:creationId xmlns:a16="http://schemas.microsoft.com/office/drawing/2014/main" id="{97F0E0DF-108F-CF2F-0CC3-4AF685463958}"/>
              </a:ext>
            </a:extLst>
          </p:cNvPr>
          <p:cNvGrpSpPr/>
          <p:nvPr/>
        </p:nvGrpSpPr>
        <p:grpSpPr>
          <a:xfrm>
            <a:off x="6316230" y="2886351"/>
            <a:ext cx="497394" cy="497394"/>
            <a:chOff x="6316230" y="2886351"/>
            <a:chExt cx="497394" cy="497394"/>
          </a:xfrm>
        </p:grpSpPr>
        <p:sp>
          <p:nvSpPr>
            <p:cNvPr id="59" name="Oval 58">
              <a:extLst>
                <a:ext uri="{FF2B5EF4-FFF2-40B4-BE49-F238E27FC236}">
                  <a16:creationId xmlns:a16="http://schemas.microsoft.com/office/drawing/2014/main" id="{188F4F36-1B48-9835-0712-7E1F6E6682A7}"/>
                </a:ext>
              </a:extLst>
            </p:cNvPr>
            <p:cNvSpPr/>
            <p:nvPr/>
          </p:nvSpPr>
          <p:spPr>
            <a:xfrm>
              <a:off x="6316230" y="2886351"/>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descr="Transfer1 with solid fill">
              <a:extLst>
                <a:ext uri="{FF2B5EF4-FFF2-40B4-BE49-F238E27FC236}">
                  <a16:creationId xmlns:a16="http://schemas.microsoft.com/office/drawing/2014/main" id="{A0DF5557-6317-F68F-D5B4-9DF01A87259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04887" y="2947178"/>
              <a:ext cx="384130" cy="384130"/>
            </a:xfrm>
            <a:prstGeom prst="rect">
              <a:avLst/>
            </a:prstGeom>
          </p:spPr>
        </p:pic>
      </p:grpSp>
    </p:spTree>
    <p:extLst>
      <p:ext uri="{BB962C8B-B14F-4D97-AF65-F5344CB8AC3E}">
        <p14:creationId xmlns:p14="http://schemas.microsoft.com/office/powerpoint/2010/main" val="72075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erson holding a credit card&#10;&#10;AI-generated content may be incorrect.">
            <a:extLst>
              <a:ext uri="{FF2B5EF4-FFF2-40B4-BE49-F238E27FC236}">
                <a16:creationId xmlns:a16="http://schemas.microsoft.com/office/drawing/2014/main" id="{B6241FBE-5365-9C84-C1CE-CCF97688F816}"/>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34771" y="-20167"/>
            <a:ext cx="12206649" cy="3922463"/>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88885" y="1538455"/>
            <a:ext cx="2203841" cy="1015663"/>
          </a:xfrm>
          <a:prstGeom prst="rect">
            <a:avLst/>
          </a:prstGeom>
          <a:noFill/>
        </p:spPr>
        <p:txBody>
          <a:bodyPr wrap="square" rtlCol="0">
            <a:spAutoFit/>
          </a:bodyPr>
          <a:lstStyle/>
          <a:p>
            <a:pPr>
              <a:lnSpc>
                <a:spcPts val="3600"/>
              </a:lnSpc>
            </a:pPr>
            <a:r>
              <a:rPr lang="en-US" sz="5200" b="1" dirty="0">
                <a:solidFill>
                  <a:schemeClr val="bg1"/>
                </a:solidFill>
                <a:latin typeface="Arial" panose="020B0604020202020204" pitchFamily="34" charset="0"/>
                <a:cs typeface="Arial" panose="020B0604020202020204" pitchFamily="34" charset="0"/>
              </a:rPr>
              <a:t>CARD</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ISSUING</a:t>
            </a:r>
          </a:p>
        </p:txBody>
      </p:sp>
      <p:sp>
        <p:nvSpPr>
          <p:cNvPr id="19" name="Rectangle 3">
            <a:extLst>
              <a:ext uri="{FF2B5EF4-FFF2-40B4-BE49-F238E27FC236}">
                <a16:creationId xmlns:a16="http://schemas.microsoft.com/office/drawing/2014/main" id="{C61883A0-49A6-4ED3-A48A-490441A2CF86}"/>
              </a:ext>
            </a:extLst>
          </p:cNvPr>
          <p:cNvSpPr txBox="1">
            <a:spLocks noChangeArrowheads="1"/>
          </p:cNvSpPr>
          <p:nvPr/>
        </p:nvSpPr>
        <p:spPr bwMode="auto">
          <a:xfrm>
            <a:off x="7592453" y="782555"/>
            <a:ext cx="2743200" cy="2259929"/>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a:lnSpc>
                <a:spcPct val="100000"/>
              </a:lnSpc>
              <a:buSzPct val="90000"/>
            </a:pPr>
            <a:r>
              <a:rPr lang="en-US" sz="2400" dirty="0">
                <a:solidFill>
                  <a:srgbClr val="FFCF01"/>
                </a:solidFill>
                <a:latin typeface="Arial" panose="020B0604020202020204" pitchFamily="34" charset="0"/>
                <a:cs typeface="Arial" panose="020B0604020202020204" pitchFamily="34" charset="0"/>
              </a:rPr>
              <a:t>VIRTUAL </a:t>
            </a:r>
            <a:r>
              <a:rPr lang="en-US" sz="2400" dirty="0">
                <a:solidFill>
                  <a:schemeClr val="bg1"/>
                </a:solidFill>
                <a:latin typeface="Arial" panose="020B0604020202020204" pitchFamily="34" charset="0"/>
                <a:cs typeface="Arial" panose="020B0604020202020204" pitchFamily="34" charset="0"/>
              </a:rPr>
              <a:t>CARDS</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Send funds to email or mobile</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Provision virtual card to Apple, Google or Samsung Wallets</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Use for online purchases</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Convert to physical card</a:t>
            </a:r>
            <a:endParaRPr lang="en-US" sz="1400" b="0" dirty="0">
              <a:solidFill>
                <a:schemeClr val="bg1"/>
              </a:solidFill>
              <a:latin typeface="Arial" panose="020B0604020202020204" pitchFamily="34" charset="0"/>
              <a:cs typeface="Arial" panose="020B0604020202020204" pitchFamily="34" charset="0"/>
            </a:endParaRPr>
          </a:p>
        </p:txBody>
      </p:sp>
      <p:sp>
        <p:nvSpPr>
          <p:cNvPr id="21" name="Rectangle 3">
            <a:extLst>
              <a:ext uri="{FF2B5EF4-FFF2-40B4-BE49-F238E27FC236}">
                <a16:creationId xmlns:a16="http://schemas.microsoft.com/office/drawing/2014/main" id="{535C33A3-633D-06A6-B7F9-80D0820FAE96}"/>
              </a:ext>
            </a:extLst>
          </p:cNvPr>
          <p:cNvSpPr txBox="1">
            <a:spLocks noChangeArrowheads="1"/>
          </p:cNvSpPr>
          <p:nvPr/>
        </p:nvSpPr>
        <p:spPr bwMode="auto">
          <a:xfrm>
            <a:off x="3620863" y="782555"/>
            <a:ext cx="2927717" cy="1571993"/>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defTabSz="914400">
              <a:lnSpc>
                <a:spcPct val="100000"/>
              </a:lnSpc>
              <a:buSzPct val="90000"/>
            </a:pPr>
            <a:r>
              <a:rPr lang="en-US" sz="2400" dirty="0">
                <a:solidFill>
                  <a:srgbClr val="FFCF01"/>
                </a:solidFill>
                <a:latin typeface="Arial" panose="020B0604020202020204" pitchFamily="34" charset="0"/>
                <a:cs typeface="Arial" panose="020B0604020202020204" pitchFamily="34" charset="0"/>
              </a:rPr>
              <a:t>PHYSICAL </a:t>
            </a:r>
            <a:r>
              <a:rPr lang="en-US" sz="2400" dirty="0">
                <a:solidFill>
                  <a:schemeClr val="bg1"/>
                </a:solidFill>
                <a:latin typeface="Arial" panose="020B0604020202020204" pitchFamily="34" charset="0"/>
                <a:cs typeface="Arial" panose="020B0604020202020204" pitchFamily="34" charset="0"/>
              </a:rPr>
              <a:t>CARDS</a:t>
            </a:r>
          </a:p>
          <a:p>
            <a:pPr marL="342900" indent="-342900" defTabSz="9144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Web and mobile access, plus SMS transaction alerts</a:t>
            </a:r>
          </a:p>
          <a:p>
            <a:pPr marL="342900" indent="-342900" defTabSz="9144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Ship to any address in the US or order in bulk</a:t>
            </a:r>
          </a:p>
          <a:p>
            <a:pPr marL="342900" indent="-342900" defTabSz="9144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Send anonymous or unregistered</a:t>
            </a:r>
            <a:endParaRPr lang="en-US" sz="1400" b="0" dirty="0">
              <a:solidFill>
                <a:schemeClr val="bg1"/>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438862" y="2743200"/>
            <a:ext cx="0" cy="254000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427316" y="52690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905164"/>
            <a:ext cx="0" cy="4378036"/>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nvGrpSpPr>
          <p:cNvPr id="34" name="Group 33">
            <a:extLst>
              <a:ext uri="{FF2B5EF4-FFF2-40B4-BE49-F238E27FC236}">
                <a16:creationId xmlns:a16="http://schemas.microsoft.com/office/drawing/2014/main" id="{08E06DC9-3B4C-2FC4-658B-87EDFA8D2BE4}"/>
              </a:ext>
            </a:extLst>
          </p:cNvPr>
          <p:cNvGrpSpPr/>
          <p:nvPr/>
        </p:nvGrpSpPr>
        <p:grpSpPr>
          <a:xfrm>
            <a:off x="2561710" y="2980093"/>
            <a:ext cx="4025141" cy="3940920"/>
            <a:chOff x="2561710" y="2980093"/>
            <a:chExt cx="4025141" cy="3940920"/>
          </a:xfrm>
        </p:grpSpPr>
        <p:pic>
          <p:nvPicPr>
            <p:cNvPr id="5" name="Picture 4">
              <a:extLst>
                <a:ext uri="{FF2B5EF4-FFF2-40B4-BE49-F238E27FC236}">
                  <a16:creationId xmlns:a16="http://schemas.microsoft.com/office/drawing/2014/main" id="{9B57A88B-E104-FC77-639F-C8D7CD5E77F9}"/>
                </a:ext>
              </a:extLst>
            </p:cNvPr>
            <p:cNvPicPr>
              <a:picLocks noChangeAspect="1"/>
            </p:cNvPicPr>
            <p:nvPr/>
          </p:nvPicPr>
          <p:blipFill>
            <a:blip r:embed="rId3">
              <a:grayscl/>
            </a:blip>
            <a:stretch>
              <a:fillRect/>
            </a:stretch>
          </p:blipFill>
          <p:spPr>
            <a:xfrm>
              <a:off x="3659133" y="2980093"/>
              <a:ext cx="2927718" cy="3940920"/>
            </a:xfrm>
            <a:prstGeom prst="rect">
              <a:avLst/>
            </a:prstGeom>
          </p:spPr>
        </p:pic>
        <p:pic>
          <p:nvPicPr>
            <p:cNvPr id="13" name="Picture 12">
              <a:extLst>
                <a:ext uri="{FF2B5EF4-FFF2-40B4-BE49-F238E27FC236}">
                  <a16:creationId xmlns:a16="http://schemas.microsoft.com/office/drawing/2014/main" id="{5030154E-207D-7332-0A5E-9A4032B779C2}"/>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2561710" y="3316346"/>
              <a:ext cx="2523013" cy="1856010"/>
            </a:xfrm>
            <a:prstGeom prst="rect">
              <a:avLst/>
            </a:prstGeom>
          </p:spPr>
        </p:pic>
      </p:grpSp>
      <p:grpSp>
        <p:nvGrpSpPr>
          <p:cNvPr id="22" name="Group 21">
            <a:extLst>
              <a:ext uri="{FF2B5EF4-FFF2-40B4-BE49-F238E27FC236}">
                <a16:creationId xmlns:a16="http://schemas.microsoft.com/office/drawing/2014/main" id="{D8BF0D2D-1B13-0900-9AE4-9D8BBCFC3AC3}"/>
              </a:ext>
            </a:extLst>
          </p:cNvPr>
          <p:cNvGrpSpPr/>
          <p:nvPr/>
        </p:nvGrpSpPr>
        <p:grpSpPr>
          <a:xfrm>
            <a:off x="7225008" y="2828897"/>
            <a:ext cx="3605792" cy="4029103"/>
            <a:chOff x="8210139" y="3316507"/>
            <a:chExt cx="3125541" cy="3492472"/>
          </a:xfrm>
        </p:grpSpPr>
        <p:pic>
          <p:nvPicPr>
            <p:cNvPr id="14" name="Picture 13">
              <a:extLst>
                <a:ext uri="{FF2B5EF4-FFF2-40B4-BE49-F238E27FC236}">
                  <a16:creationId xmlns:a16="http://schemas.microsoft.com/office/drawing/2014/main" id="{AACCB43C-4F33-8555-2142-02322CCDD8EF}"/>
                </a:ext>
              </a:extLst>
            </p:cNvPr>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9472911" y="3597143"/>
              <a:ext cx="1862769" cy="3211836"/>
            </a:xfrm>
            <a:prstGeom prst="rect">
              <a:avLst/>
            </a:prstGeom>
          </p:spPr>
        </p:pic>
        <p:pic>
          <p:nvPicPr>
            <p:cNvPr id="15" name="Picture 14">
              <a:extLst>
                <a:ext uri="{FF2B5EF4-FFF2-40B4-BE49-F238E27FC236}">
                  <a16:creationId xmlns:a16="http://schemas.microsoft.com/office/drawing/2014/main" id="{D42900B2-E7D6-A778-BC6F-65E83D1B9C2A}"/>
                </a:ext>
              </a:extLst>
            </p:cNvPr>
            <p:cNvPicPr>
              <a:picLocks noChangeAspect="1"/>
            </p:cNvPicPr>
            <p:nvPr/>
          </p:nvPicPr>
          <p:blipFill>
            <a:blip r:embed="rId6" cstate="email">
              <a:grayscl/>
              <a:extLst>
                <a:ext uri="{28A0092B-C50C-407E-A947-70E740481C1C}">
                  <a14:useLocalDpi xmlns:a14="http://schemas.microsoft.com/office/drawing/2010/main"/>
                </a:ext>
              </a:extLst>
            </a:blip>
            <a:stretch>
              <a:fillRect/>
            </a:stretch>
          </p:blipFill>
          <p:spPr>
            <a:xfrm>
              <a:off x="8210139" y="3316507"/>
              <a:ext cx="1862769" cy="3352984"/>
            </a:xfrm>
            <a:prstGeom prst="rect">
              <a:avLst/>
            </a:prstGeom>
          </p:spPr>
        </p:pic>
      </p:grpSp>
      <p:pic>
        <p:nvPicPr>
          <p:cNvPr id="2" name="Picture 1" descr="A white text on a black background&#10;&#10;AI-generated content may be incorrect.">
            <a:extLst>
              <a:ext uri="{FF2B5EF4-FFF2-40B4-BE49-F238E27FC236}">
                <a16:creationId xmlns:a16="http://schemas.microsoft.com/office/drawing/2014/main" id="{521728B6-FDE5-4404-8526-08EEA093376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Tree>
    <p:extLst>
      <p:ext uri="{BB962C8B-B14F-4D97-AF65-F5344CB8AC3E}">
        <p14:creationId xmlns:p14="http://schemas.microsoft.com/office/powerpoint/2010/main" val="514336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8329614" y="0"/>
            <a:ext cx="38623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329614" y="0"/>
            <a:ext cx="3862386"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719292" y="1403670"/>
            <a:ext cx="3873420" cy="1015663"/>
          </a:xfrm>
          <a:prstGeom prst="rect">
            <a:avLst/>
          </a:prstGeom>
          <a:noFill/>
        </p:spPr>
        <p:txBody>
          <a:bodyPr wrap="square" rtlCol="0">
            <a:spAutoFit/>
          </a:bodyPr>
          <a:lstStyle/>
          <a:p>
            <a:pPr>
              <a:lnSpc>
                <a:spcPts val="3600"/>
              </a:lnSpc>
            </a:pPr>
            <a:r>
              <a:rPr lang="en-US" sz="4600" b="1" dirty="0">
                <a:solidFill>
                  <a:srgbClr val="011E65"/>
                </a:solidFill>
                <a:latin typeface="Arial" panose="020B0604020202020204" pitchFamily="34" charset="0"/>
                <a:cs typeface="Arial" panose="020B0604020202020204" pitchFamily="34" charset="0"/>
              </a:rPr>
              <a:t>ADDITIONAL</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FEATURES</a:t>
            </a:r>
          </a:p>
        </p:txBody>
      </p:sp>
      <p:sp>
        <p:nvSpPr>
          <p:cNvPr id="3" name="TextBox 2">
            <a:extLst>
              <a:ext uri="{FF2B5EF4-FFF2-40B4-BE49-F238E27FC236}">
                <a16:creationId xmlns:a16="http://schemas.microsoft.com/office/drawing/2014/main" id="{9C22AE27-4ECC-11B1-CA8B-E66C9EF7D786}"/>
              </a:ext>
            </a:extLst>
          </p:cNvPr>
          <p:cNvSpPr txBox="1"/>
          <p:nvPr/>
        </p:nvSpPr>
        <p:spPr>
          <a:xfrm>
            <a:off x="752576" y="2364723"/>
            <a:ext cx="2645457" cy="342401"/>
          </a:xfrm>
          <a:prstGeom prst="rect">
            <a:avLst/>
          </a:prstGeom>
          <a:noFill/>
        </p:spPr>
        <p:txBody>
          <a:bodyPr wrap="square" rtlCol="0">
            <a:spAutoFit/>
          </a:bodyPr>
          <a:lstStyle/>
          <a:p>
            <a:pPr marR="0" algn="l" rtl="0">
              <a:lnSpc>
                <a:spcPts val="2200"/>
              </a:lnSpc>
            </a:pPr>
            <a:r>
              <a:rPr lang="en-US" sz="1800" b="0" i="0" u="none" strike="noStrike" baseline="30000" dirty="0">
                <a:solidFill>
                  <a:srgbClr val="011E65"/>
                </a:solidFill>
                <a:latin typeface="Roboto-Regular"/>
              </a:rPr>
              <a:t>CARD ISSUING</a:t>
            </a:r>
            <a:r>
              <a:rPr lang="en-US" sz="1800" b="0" i="0" u="none" strike="noStrike" baseline="30000" dirty="0">
                <a:solidFill>
                  <a:schemeClr val="bg1"/>
                </a:solidFill>
                <a:latin typeface="Roboto-Regular"/>
              </a:rPr>
              <a:t>!</a:t>
            </a:r>
          </a:p>
        </p:txBody>
      </p:sp>
      <p:sp>
        <p:nvSpPr>
          <p:cNvPr id="13" name="TextBox 12">
            <a:extLst>
              <a:ext uri="{FF2B5EF4-FFF2-40B4-BE49-F238E27FC236}">
                <a16:creationId xmlns:a16="http://schemas.microsoft.com/office/drawing/2014/main" id="{0C15820E-2CE9-DA39-B04F-C97A7D574762}"/>
              </a:ext>
            </a:extLst>
          </p:cNvPr>
          <p:cNvSpPr txBox="1"/>
          <p:nvPr/>
        </p:nvSpPr>
        <p:spPr>
          <a:xfrm>
            <a:off x="8759092" y="928346"/>
            <a:ext cx="2667707" cy="5278946"/>
          </a:xfrm>
          <a:prstGeom prst="rect">
            <a:avLst/>
          </a:prstGeom>
          <a:noFill/>
        </p:spPr>
        <p:txBody>
          <a:bodyPr wrap="square">
            <a:spAutoFit/>
          </a:bodyPr>
          <a:lstStyle/>
          <a:p>
            <a:pPr defTabSz="914400">
              <a:lnSpc>
                <a:spcPct val="140000"/>
              </a:lnSpc>
            </a:pPr>
            <a:r>
              <a:rPr lang="en-US" sz="1400" b="1" dirty="0">
                <a:solidFill>
                  <a:srgbClr val="FFCF01"/>
                </a:solidFill>
                <a:latin typeface="Arial" panose="020B0604020202020204" pitchFamily="34" charset="0"/>
                <a:cs typeface="Arial" panose="020B0604020202020204" pitchFamily="34" charset="0"/>
              </a:rPr>
              <a:t>Creating &amp; Loading Cards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Batch file via SFTP</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Web services API</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Contact client representative</a:t>
            </a:r>
          </a:p>
          <a:p>
            <a:pPr marL="171450" indent="-171450" defTabSz="91440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Dual Interface/Contactless</a:t>
            </a:r>
            <a:endParaRPr lang="en-US" sz="1100" b="0" dirty="0">
              <a:solidFill>
                <a:schemeClr val="bg1"/>
              </a:solidFill>
              <a:latin typeface="Arial" panose="020B0604020202020204" pitchFamily="34" charset="0"/>
              <a:cs typeface="Arial" panose="020B0604020202020204" pitchFamily="34" charset="0"/>
            </a:endParaRP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r>
              <a:rPr lang="en-US" sz="1400" b="1" dirty="0">
                <a:solidFill>
                  <a:srgbClr val="FFCF01"/>
                </a:solidFill>
                <a:latin typeface="Arial" panose="020B0604020202020204" pitchFamily="34" charset="0"/>
                <a:cs typeface="Arial" panose="020B0604020202020204" pitchFamily="34" charset="0"/>
              </a:rPr>
              <a:t>Customizations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Branded card and card package</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Anonymous or KYC-required cards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ATM access (enabled/disabled)</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Merchant Category Code (MCC) restrictions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Branded web and mobile apps</a:t>
            </a: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r>
              <a:rPr lang="en-US" sz="1400" b="1" dirty="0">
                <a:solidFill>
                  <a:srgbClr val="FFCF01"/>
                </a:solidFill>
                <a:latin typeface="Arial" panose="020B0604020202020204" pitchFamily="34" charset="0"/>
                <a:cs typeface="Arial" panose="020B0604020202020204" pitchFamily="34" charset="0"/>
              </a:rPr>
              <a:t>Cardholder Features</a:t>
            </a:r>
          </a:p>
          <a:p>
            <a:pPr marL="171450" indent="-17145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Online and mobile access</a:t>
            </a:r>
          </a:p>
          <a:p>
            <a:pPr marL="171450" indent="-17145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Real-time SMS transaction alerts (purchases and loads)</a:t>
            </a:r>
          </a:p>
          <a:p>
            <a:pPr marL="171450" indent="-17145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Live agent customer service</a:t>
            </a:r>
          </a:p>
        </p:txBody>
      </p:sp>
      <p:sp>
        <p:nvSpPr>
          <p:cNvPr id="14" name="TextBox 13">
            <a:extLst>
              <a:ext uri="{FF2B5EF4-FFF2-40B4-BE49-F238E27FC236}">
                <a16:creationId xmlns:a16="http://schemas.microsoft.com/office/drawing/2014/main" id="{AABB3858-FBB4-7FB1-377C-C38FCDF90FBB}"/>
              </a:ext>
            </a:extLst>
          </p:cNvPr>
          <p:cNvSpPr txBox="1"/>
          <p:nvPr/>
        </p:nvSpPr>
        <p:spPr>
          <a:xfrm>
            <a:off x="6622472" y="1011473"/>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01</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7038109" y="1636231"/>
            <a:ext cx="4562764"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73A97C1-C26F-45EC-A4CB-B7609E672ED9}"/>
              </a:ext>
            </a:extLst>
          </p:cNvPr>
          <p:cNvSpPr txBox="1"/>
          <p:nvPr/>
        </p:nvSpPr>
        <p:spPr>
          <a:xfrm>
            <a:off x="6653373" y="2748666"/>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02</a:t>
            </a:r>
          </a:p>
        </p:txBody>
      </p:sp>
      <p:grpSp>
        <p:nvGrpSpPr>
          <p:cNvPr id="30" name="Group 29">
            <a:extLst>
              <a:ext uri="{FF2B5EF4-FFF2-40B4-BE49-F238E27FC236}">
                <a16:creationId xmlns:a16="http://schemas.microsoft.com/office/drawing/2014/main" id="{66E27AF6-43FF-06D5-8690-3254D9AEDBEA}"/>
              </a:ext>
            </a:extLst>
          </p:cNvPr>
          <p:cNvGrpSpPr/>
          <p:nvPr/>
        </p:nvGrpSpPr>
        <p:grpSpPr>
          <a:xfrm>
            <a:off x="7038109" y="3456553"/>
            <a:ext cx="4562764" cy="1188788"/>
            <a:chOff x="6190666" y="1867138"/>
            <a:chExt cx="5410207" cy="547892"/>
          </a:xfrm>
        </p:grpSpPr>
        <p:cxnSp>
          <p:nvCxnSpPr>
            <p:cNvPr id="33" name="Straight Connector 32">
              <a:extLst>
                <a:ext uri="{FF2B5EF4-FFF2-40B4-BE49-F238E27FC236}">
                  <a16:creationId xmlns:a16="http://schemas.microsoft.com/office/drawing/2014/main" id="{8B0E7B5D-97CF-1A74-15CA-FA11B33EF8DE}"/>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3BAD0EC-B138-B007-E6B0-0DF0753E3A11}"/>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36" name="TextBox 35">
            <a:extLst>
              <a:ext uri="{FF2B5EF4-FFF2-40B4-BE49-F238E27FC236}">
                <a16:creationId xmlns:a16="http://schemas.microsoft.com/office/drawing/2014/main" id="{AAECD4E9-CD9A-0D1E-7BDC-083E80AAE836}"/>
              </a:ext>
            </a:extLst>
          </p:cNvPr>
          <p:cNvSpPr txBox="1"/>
          <p:nvPr/>
        </p:nvSpPr>
        <p:spPr>
          <a:xfrm>
            <a:off x="6696027" y="4854172"/>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03</a:t>
            </a:r>
          </a:p>
        </p:txBody>
      </p:sp>
      <p:grpSp>
        <p:nvGrpSpPr>
          <p:cNvPr id="40" name="Group 39">
            <a:extLst>
              <a:ext uri="{FF2B5EF4-FFF2-40B4-BE49-F238E27FC236}">
                <a16:creationId xmlns:a16="http://schemas.microsoft.com/office/drawing/2014/main" id="{9F2B14C7-6C95-C3F2-4206-D6F5E57BA2CE}"/>
              </a:ext>
            </a:extLst>
          </p:cNvPr>
          <p:cNvGrpSpPr/>
          <p:nvPr/>
        </p:nvGrpSpPr>
        <p:grpSpPr>
          <a:xfrm>
            <a:off x="7038109" y="5541094"/>
            <a:ext cx="4562764" cy="753541"/>
            <a:chOff x="6190666" y="1867138"/>
            <a:chExt cx="5410207" cy="547892"/>
          </a:xfrm>
        </p:grpSpPr>
        <p:cxnSp>
          <p:nvCxnSpPr>
            <p:cNvPr id="42" name="Straight Connector 41">
              <a:extLst>
                <a:ext uri="{FF2B5EF4-FFF2-40B4-BE49-F238E27FC236}">
                  <a16:creationId xmlns:a16="http://schemas.microsoft.com/office/drawing/2014/main" id="{6921A574-BD2D-4777-CAAE-76A945088FB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73FC869-4CEC-D92B-FBD2-7DE7BAAFAC1C}"/>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C4A753CC-7AFA-74D4-8408-90ECAAC54F99}"/>
              </a:ext>
            </a:extLst>
          </p:cNvPr>
          <p:cNvGrpSpPr/>
          <p:nvPr/>
        </p:nvGrpSpPr>
        <p:grpSpPr>
          <a:xfrm>
            <a:off x="405973" y="2748666"/>
            <a:ext cx="4059600" cy="4059600"/>
            <a:chOff x="3654527" y="228600"/>
            <a:chExt cx="10031207" cy="10031207"/>
          </a:xfrm>
        </p:grpSpPr>
        <p:pic>
          <p:nvPicPr>
            <p:cNvPr id="47" name="Picture 2">
              <a:extLst>
                <a:ext uri="{FF2B5EF4-FFF2-40B4-BE49-F238E27FC236}">
                  <a16:creationId xmlns:a16="http://schemas.microsoft.com/office/drawing/2014/main" id="{0E33D61D-21E7-F02A-03B8-372CF1A6F39B}"/>
                </a:ext>
              </a:extLst>
            </p:cNvPr>
            <p:cNvPicPr>
              <a:picLocks noChangeAspect="1" noChangeArrowheads="1"/>
            </p:cNvPicPr>
            <p:nvPr/>
          </p:nvPicPr>
          <p:blipFill>
            <a:blip r:embed="rId4" cstate="email">
              <a:grayscl/>
              <a:extLst>
                <a:ext uri="{28A0092B-C50C-407E-A947-70E740481C1C}">
                  <a14:useLocalDpi xmlns:a14="http://schemas.microsoft.com/office/drawing/2010/main"/>
                </a:ext>
              </a:extLst>
            </a:blip>
            <a:stretch>
              <a:fillRect/>
            </a:stretch>
          </p:blipFill>
          <p:spPr bwMode="auto">
            <a:xfrm>
              <a:off x="3654527" y="228600"/>
              <a:ext cx="10031207" cy="10031207"/>
            </a:xfrm>
            <a:prstGeom prst="rect">
              <a:avLst/>
            </a:prstGeom>
            <a:noFill/>
          </p:spPr>
        </p:pic>
        <p:pic>
          <p:nvPicPr>
            <p:cNvPr id="48" name="Picture 47">
              <a:extLst>
                <a:ext uri="{FF2B5EF4-FFF2-40B4-BE49-F238E27FC236}">
                  <a16:creationId xmlns:a16="http://schemas.microsoft.com/office/drawing/2014/main" id="{056761C3-0BC3-C7F4-AA8B-83EEBA83EF42}"/>
                </a:ext>
              </a:extLst>
            </p:cNvPr>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4402931" y="1613594"/>
              <a:ext cx="8534400" cy="5572573"/>
            </a:xfrm>
            <a:prstGeom prst="rect">
              <a:avLst/>
            </a:prstGeom>
          </p:spPr>
        </p:pic>
      </p:grpSp>
      <p:pic>
        <p:nvPicPr>
          <p:cNvPr id="49" name="Picture 48">
            <a:extLst>
              <a:ext uri="{FF2B5EF4-FFF2-40B4-BE49-F238E27FC236}">
                <a16:creationId xmlns:a16="http://schemas.microsoft.com/office/drawing/2014/main" id="{19857142-65A9-F484-4FB0-A3A32FE0039B}"/>
              </a:ext>
            </a:extLst>
          </p:cNvPr>
          <p:cNvPicPr/>
          <p:nvPr/>
        </p:nvPicPr>
        <p:blipFill>
          <a:blip r:embed="rId6" cstate="email">
            <a:extLst>
              <a:ext uri="{28A0092B-C50C-407E-A947-70E740481C1C}">
                <a14:useLocalDpi xmlns:a14="http://schemas.microsoft.com/office/drawing/2010/main"/>
              </a:ext>
            </a:extLst>
          </a:blip>
          <a:srcRect l="-628" r="-1"/>
          <a:stretch/>
        </p:blipFill>
        <p:spPr bwMode="auto">
          <a:xfrm>
            <a:off x="4563726" y="2367548"/>
            <a:ext cx="1514806" cy="939997"/>
          </a:xfrm>
          <a:prstGeom prst="rect">
            <a:avLst/>
          </a:prstGeom>
          <a:noFill/>
          <a:ln>
            <a:noFill/>
          </a:ln>
        </p:spPr>
      </p:pic>
      <p:pic>
        <p:nvPicPr>
          <p:cNvPr id="50" name="Picture 49">
            <a:extLst>
              <a:ext uri="{FF2B5EF4-FFF2-40B4-BE49-F238E27FC236}">
                <a16:creationId xmlns:a16="http://schemas.microsoft.com/office/drawing/2014/main" id="{03498393-29DD-2775-620B-969DBBE518AB}"/>
              </a:ext>
            </a:extLst>
          </p:cNvPr>
          <p:cNvPicPr/>
          <p:nvPr/>
        </p:nvPicPr>
        <p:blipFill>
          <a:blip r:embed="rId7" cstate="email">
            <a:extLst>
              <a:ext uri="{28A0092B-C50C-407E-A947-70E740481C1C}">
                <a14:useLocalDpi xmlns:a14="http://schemas.microsoft.com/office/drawing/2010/main"/>
              </a:ext>
            </a:extLst>
          </a:blip>
          <a:srcRect/>
          <a:stretch>
            <a:fillRect/>
          </a:stretch>
        </p:blipFill>
        <p:spPr bwMode="auto">
          <a:xfrm>
            <a:off x="4613140" y="4436771"/>
            <a:ext cx="1394804" cy="916709"/>
          </a:xfrm>
          <a:prstGeom prst="rect">
            <a:avLst/>
          </a:prstGeom>
          <a:noFill/>
        </p:spPr>
      </p:pic>
      <p:pic>
        <p:nvPicPr>
          <p:cNvPr id="51" name="Picture 50">
            <a:extLst>
              <a:ext uri="{FF2B5EF4-FFF2-40B4-BE49-F238E27FC236}">
                <a16:creationId xmlns:a16="http://schemas.microsoft.com/office/drawing/2014/main" id="{7CA3BCF7-C464-D5D3-E084-456A4AA6972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75000" y="3383720"/>
            <a:ext cx="1475274" cy="939998"/>
          </a:xfrm>
          <a:prstGeom prst="rect">
            <a:avLst/>
          </a:prstGeom>
        </p:spPr>
      </p:pic>
      <p:pic>
        <p:nvPicPr>
          <p:cNvPr id="52" name="Picture 51" descr="A picture containing schematic&#10;&#10;Description automatically generated">
            <a:extLst>
              <a:ext uri="{FF2B5EF4-FFF2-40B4-BE49-F238E27FC236}">
                <a16:creationId xmlns:a16="http://schemas.microsoft.com/office/drawing/2014/main" id="{776BE09A-1A77-A0F7-07DF-FED9E400885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613140" y="5460411"/>
            <a:ext cx="1394805" cy="876106"/>
          </a:xfrm>
          <a:prstGeom prst="rect">
            <a:avLst/>
          </a:prstGeom>
        </p:spPr>
      </p:pic>
    </p:spTree>
    <p:extLst>
      <p:ext uri="{BB962C8B-B14F-4D97-AF65-F5344CB8AC3E}">
        <p14:creationId xmlns:p14="http://schemas.microsoft.com/office/powerpoint/2010/main" val="415068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4FB75115-EED5-4D1A-56F1-2680904AB16D}"/>
              </a:ext>
            </a:extLst>
          </p:cNvPr>
          <p:cNvSpPr/>
          <p:nvPr/>
        </p:nvSpPr>
        <p:spPr>
          <a:xfrm>
            <a:off x="1984635" y="5138787"/>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1D09CE38-A3EE-CAA4-0BBF-D8BD7EA4A79A}"/>
              </a:ext>
            </a:extLst>
          </p:cNvPr>
          <p:cNvCxnSpPr>
            <a:cxnSpLocks/>
          </p:cNvCxnSpPr>
          <p:nvPr/>
        </p:nvCxnSpPr>
        <p:spPr>
          <a:xfrm>
            <a:off x="956930" y="6225492"/>
            <a:ext cx="10424572"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0" y="-6033"/>
            <a:ext cx="12192000" cy="3178926"/>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erson holding a credit card&#10;&#10;AI-generated content may be incorrect.">
            <a:extLst>
              <a:ext uri="{FF2B5EF4-FFF2-40B4-BE49-F238E27FC236}">
                <a16:creationId xmlns:a16="http://schemas.microsoft.com/office/drawing/2014/main" id="{B6241FBE-5365-9C84-C1CE-CCF97688F816}"/>
              </a:ext>
            </a:extLst>
          </p:cNvPr>
          <p:cNvPicPr>
            <a:picLocks noGrp="1" noRot="1" noChangeAspect="1" noMove="1" noResize="1" noEditPoints="1" noAdjustHandles="1" noChangeArrowheads="1" noChangeShapeType="1" noCrop="1"/>
          </p:cNvPicPr>
          <p:nvPr/>
        </p:nvPicPr>
        <p:blipFill>
          <a:blip r:embed="rId2" cstate="email">
            <a:alphaModFix amt="14000"/>
            <a:extLst>
              <a:ext uri="{28A0092B-C50C-407E-A947-70E740481C1C}">
                <a14:useLocalDpi xmlns:a14="http://schemas.microsoft.com/office/drawing/2010/main"/>
              </a:ext>
            </a:extLst>
          </a:blip>
          <a:srcRect/>
          <a:stretch/>
        </p:blipFill>
        <p:spPr>
          <a:xfrm>
            <a:off x="-14649" y="-19800"/>
            <a:ext cx="12206649" cy="3178925"/>
          </a:xfrm>
          <a:prstGeom prst="rect">
            <a:avLst/>
          </a:prstGeom>
        </p:spPr>
      </p:pic>
      <p:grpSp>
        <p:nvGrpSpPr>
          <p:cNvPr id="26" name="Group 25">
            <a:extLst>
              <a:ext uri="{FF2B5EF4-FFF2-40B4-BE49-F238E27FC236}">
                <a16:creationId xmlns:a16="http://schemas.microsoft.com/office/drawing/2014/main" id="{4E215EBA-736F-7F1B-E6B5-2694F1EAC8AF}"/>
              </a:ext>
            </a:extLst>
          </p:cNvPr>
          <p:cNvGrpSpPr/>
          <p:nvPr/>
        </p:nvGrpSpPr>
        <p:grpSpPr>
          <a:xfrm>
            <a:off x="1769541" y="6022786"/>
            <a:ext cx="1656637" cy="332288"/>
            <a:chOff x="1769541" y="6022786"/>
            <a:chExt cx="1656637" cy="332288"/>
          </a:xfrm>
        </p:grpSpPr>
        <p:sp>
          <p:nvSpPr>
            <p:cNvPr id="18" name="Rectangle: Rounded Corners 17">
              <a:hlinkClick r:id="rId3"/>
              <a:extLst>
                <a:ext uri="{FF2B5EF4-FFF2-40B4-BE49-F238E27FC236}">
                  <a16:creationId xmlns:a16="http://schemas.microsoft.com/office/drawing/2014/main" id="{67246231-D3E7-73F0-51B1-AD0CBE9A3163}"/>
                </a:ext>
              </a:extLst>
            </p:cNvPr>
            <p:cNvSpPr/>
            <p:nvPr/>
          </p:nvSpPr>
          <p:spPr>
            <a:xfrm>
              <a:off x="1769541" y="6022786"/>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62DDE4F9-726F-4949-324F-30E04E6B1449}"/>
                </a:ext>
              </a:extLst>
            </p:cNvPr>
            <p:cNvSpPr txBox="1"/>
            <p:nvPr/>
          </p:nvSpPr>
          <p:spPr>
            <a:xfrm>
              <a:off x="1814005" y="6065117"/>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TESTIMONIAL</a:t>
              </a:r>
            </a:p>
          </p:txBody>
        </p:sp>
        <p:pic>
          <p:nvPicPr>
            <p:cNvPr id="25" name="Graphic 24" descr="Speech with solid fill">
              <a:extLst>
                <a:ext uri="{FF2B5EF4-FFF2-40B4-BE49-F238E27FC236}">
                  <a16:creationId xmlns:a16="http://schemas.microsoft.com/office/drawing/2014/main" id="{2275257E-EF87-FA62-8AF9-EF68FE051C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02273" y="6061684"/>
              <a:ext cx="291054" cy="291054"/>
            </a:xfrm>
            <a:prstGeom prst="rect">
              <a:avLst/>
            </a:prstGeom>
            <a:effectLst>
              <a:glow rad="63500">
                <a:srgbClr val="FFFF00">
                  <a:alpha val="40000"/>
                </a:srgbClr>
              </a:glow>
            </a:effectLst>
          </p:spPr>
        </p:pic>
      </p:grpSp>
      <p:grpSp>
        <p:nvGrpSpPr>
          <p:cNvPr id="27" name="Group 26">
            <a:extLst>
              <a:ext uri="{FF2B5EF4-FFF2-40B4-BE49-F238E27FC236}">
                <a16:creationId xmlns:a16="http://schemas.microsoft.com/office/drawing/2014/main" id="{11799316-2A5E-BAD4-0F5E-9255DB8A53FD}"/>
              </a:ext>
            </a:extLst>
          </p:cNvPr>
          <p:cNvGrpSpPr/>
          <p:nvPr/>
        </p:nvGrpSpPr>
        <p:grpSpPr>
          <a:xfrm>
            <a:off x="5232727" y="6041067"/>
            <a:ext cx="1656637" cy="332288"/>
            <a:chOff x="5232727" y="6041067"/>
            <a:chExt cx="1656637" cy="332288"/>
          </a:xfrm>
        </p:grpSpPr>
        <p:sp>
          <p:nvSpPr>
            <p:cNvPr id="33" name="Rectangle: Rounded Corners 32">
              <a:hlinkClick r:id="rId6"/>
              <a:extLst>
                <a:ext uri="{FF2B5EF4-FFF2-40B4-BE49-F238E27FC236}">
                  <a16:creationId xmlns:a16="http://schemas.microsoft.com/office/drawing/2014/main" id="{F9E79AFE-C3CA-C705-9B20-A069F7411C42}"/>
                </a:ext>
              </a:extLst>
            </p:cNvPr>
            <p:cNvSpPr/>
            <p:nvPr/>
          </p:nvSpPr>
          <p:spPr>
            <a:xfrm>
              <a:off x="5232727" y="6041067"/>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D8CBFC0E-E406-687E-B364-C01F7C068BC2}"/>
                </a:ext>
              </a:extLst>
            </p:cNvPr>
            <p:cNvSpPr txBox="1"/>
            <p:nvPr/>
          </p:nvSpPr>
          <p:spPr>
            <a:xfrm>
              <a:off x="5277191" y="6083398"/>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TESTIMONIAL</a:t>
              </a:r>
            </a:p>
          </p:txBody>
        </p:sp>
        <p:pic>
          <p:nvPicPr>
            <p:cNvPr id="36" name="Graphic 35" descr="Speech with solid fill">
              <a:extLst>
                <a:ext uri="{FF2B5EF4-FFF2-40B4-BE49-F238E27FC236}">
                  <a16:creationId xmlns:a16="http://schemas.microsoft.com/office/drawing/2014/main" id="{43110BD4-8E70-0D96-C3C4-7AC539013F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65459" y="6079965"/>
              <a:ext cx="291054" cy="291054"/>
            </a:xfrm>
            <a:prstGeom prst="rect">
              <a:avLst/>
            </a:prstGeom>
            <a:effectLst>
              <a:glow rad="63500">
                <a:srgbClr val="FFFF00">
                  <a:alpha val="40000"/>
                </a:srgbClr>
              </a:glow>
            </a:effectLst>
          </p:spPr>
        </p:pic>
      </p:grpSp>
      <p:sp>
        <p:nvSpPr>
          <p:cNvPr id="42" name="Rectangle: Rounded Corners 41">
            <a:hlinkClick r:id="rId7"/>
            <a:extLst>
              <a:ext uri="{FF2B5EF4-FFF2-40B4-BE49-F238E27FC236}">
                <a16:creationId xmlns:a16="http://schemas.microsoft.com/office/drawing/2014/main" id="{A4531D3F-2557-9432-C0FC-DDCA484F15A7}"/>
              </a:ext>
            </a:extLst>
          </p:cNvPr>
          <p:cNvSpPr/>
          <p:nvPr/>
        </p:nvSpPr>
        <p:spPr>
          <a:xfrm>
            <a:off x="8681225" y="6012720"/>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D22F6FB1-5AE4-BAD5-98DE-AD94B368B39C}"/>
              </a:ext>
            </a:extLst>
          </p:cNvPr>
          <p:cNvGrpSpPr/>
          <p:nvPr/>
        </p:nvGrpSpPr>
        <p:grpSpPr>
          <a:xfrm>
            <a:off x="8699199" y="6029573"/>
            <a:ext cx="1613412" cy="324066"/>
            <a:chOff x="8699199" y="6029573"/>
            <a:chExt cx="1613412" cy="324066"/>
          </a:xfrm>
        </p:grpSpPr>
        <p:sp>
          <p:nvSpPr>
            <p:cNvPr id="43" name="TextBox 42">
              <a:extLst>
                <a:ext uri="{FF2B5EF4-FFF2-40B4-BE49-F238E27FC236}">
                  <a16:creationId xmlns:a16="http://schemas.microsoft.com/office/drawing/2014/main" id="{042672F1-121E-9536-EB33-C0D7449405CB}"/>
                </a:ext>
              </a:extLst>
            </p:cNvPr>
            <p:cNvSpPr txBox="1"/>
            <p:nvPr/>
          </p:nvSpPr>
          <p:spPr>
            <a:xfrm>
              <a:off x="8699199" y="6066585"/>
              <a:ext cx="1432080"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SUCCESS STORY</a:t>
              </a:r>
            </a:p>
          </p:txBody>
        </p:sp>
        <p:pic>
          <p:nvPicPr>
            <p:cNvPr id="46" name="Graphic 45" descr="Caret Right with solid fill">
              <a:extLst>
                <a:ext uri="{FF2B5EF4-FFF2-40B4-BE49-F238E27FC236}">
                  <a16:creationId xmlns:a16="http://schemas.microsoft.com/office/drawing/2014/main" id="{C5CE0AE4-07B6-6697-AA5A-5A9F8E9CBDB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88545" y="6029573"/>
              <a:ext cx="324066" cy="324066"/>
            </a:xfrm>
            <a:prstGeom prst="rect">
              <a:avLst/>
            </a:prstGeom>
            <a:effectLst>
              <a:glow rad="63500">
                <a:srgbClr val="FFFF00">
                  <a:alpha val="40000"/>
                </a:srgbClr>
              </a:glow>
            </a:effectLst>
          </p:spPr>
        </p:pic>
      </p:grpSp>
      <p:sp>
        <p:nvSpPr>
          <p:cNvPr id="48" name="TextBox 47">
            <a:extLst>
              <a:ext uri="{FF2B5EF4-FFF2-40B4-BE49-F238E27FC236}">
                <a16:creationId xmlns:a16="http://schemas.microsoft.com/office/drawing/2014/main" id="{39E3A528-60A9-3068-31D6-7554B3D7690B}"/>
              </a:ext>
            </a:extLst>
          </p:cNvPr>
          <p:cNvSpPr txBox="1"/>
          <p:nvPr/>
        </p:nvSpPr>
        <p:spPr>
          <a:xfrm>
            <a:off x="5038220" y="575712"/>
            <a:ext cx="4146869" cy="351250"/>
          </a:xfrm>
          <a:prstGeom prst="rect">
            <a:avLst/>
          </a:prstGeom>
          <a:noFill/>
        </p:spPr>
        <p:txBody>
          <a:bodyPr wrap="square" rtlCol="0">
            <a:spAutoFit/>
          </a:bodyPr>
          <a:lstStyle/>
          <a:p>
            <a:pPr marR="0" algn="l" rtl="0">
              <a:lnSpc>
                <a:spcPts val="2200"/>
              </a:lnSpc>
            </a:pPr>
            <a:r>
              <a:rPr lang="en-US" sz="1400" b="1" dirty="0">
                <a:solidFill>
                  <a:srgbClr val="FFCF01"/>
                </a:solidFill>
                <a:latin typeface="Arial Black" panose="020B0A04020102020204" pitchFamily="34" charset="0"/>
                <a:cs typeface="Arial" panose="020B0604020202020204" pitchFamily="34" charset="0"/>
              </a:rPr>
              <a:t>BEST USE CASES</a:t>
            </a:r>
          </a:p>
        </p:txBody>
      </p:sp>
      <p:sp>
        <p:nvSpPr>
          <p:cNvPr id="49" name="TextBox 48">
            <a:extLst>
              <a:ext uri="{FF2B5EF4-FFF2-40B4-BE49-F238E27FC236}">
                <a16:creationId xmlns:a16="http://schemas.microsoft.com/office/drawing/2014/main" id="{C4B11408-8BD8-B4C8-1B73-CD5DF021A6E6}"/>
              </a:ext>
            </a:extLst>
          </p:cNvPr>
          <p:cNvSpPr txBox="1"/>
          <p:nvPr/>
        </p:nvSpPr>
        <p:spPr>
          <a:xfrm>
            <a:off x="5388078" y="1136232"/>
            <a:ext cx="2490643" cy="1515800"/>
          </a:xfrm>
          <a:prstGeom prst="rect">
            <a:avLst/>
          </a:prstGeom>
          <a:noFill/>
        </p:spPr>
        <p:txBody>
          <a:bodyPr wrap="square" rtlCol="0">
            <a:spAutoFit/>
          </a:bodyPr>
          <a:lstStyle/>
          <a:p>
            <a:pPr marR="0" algn="l" rtl="0">
              <a:lnSpc>
                <a:spcPct val="200000"/>
              </a:lnSpc>
            </a:pPr>
            <a:r>
              <a:rPr lang="en-US" sz="1800" b="0" i="0" u="none" strike="noStrike" baseline="30000" dirty="0">
                <a:solidFill>
                  <a:schemeClr val="bg1"/>
                </a:solidFill>
                <a:latin typeface="Roboto-Regular"/>
              </a:rPr>
              <a:t>Card Issuers</a:t>
            </a:r>
          </a:p>
          <a:p>
            <a:pPr marR="0" algn="l" rtl="0">
              <a:lnSpc>
                <a:spcPct val="200000"/>
              </a:lnSpc>
            </a:pPr>
            <a:r>
              <a:rPr lang="en-US" baseline="30000" dirty="0">
                <a:solidFill>
                  <a:schemeClr val="bg1"/>
                </a:solidFill>
                <a:latin typeface="Roboto-Regular"/>
              </a:rPr>
              <a:t>Disbursement Tech</a:t>
            </a:r>
          </a:p>
          <a:p>
            <a:pPr>
              <a:lnSpc>
                <a:spcPct val="200000"/>
              </a:lnSpc>
            </a:pPr>
            <a:r>
              <a:rPr lang="en-US" baseline="30000" dirty="0">
                <a:solidFill>
                  <a:schemeClr val="bg1"/>
                </a:solidFill>
                <a:latin typeface="Roboto-Regular"/>
              </a:rPr>
              <a:t>Municipalities &amp; Government</a:t>
            </a:r>
          </a:p>
          <a:p>
            <a:pPr>
              <a:lnSpc>
                <a:spcPct val="200000"/>
              </a:lnSpc>
            </a:pPr>
            <a:r>
              <a:rPr lang="en-US" baseline="30000" dirty="0">
                <a:solidFill>
                  <a:schemeClr val="bg1"/>
                </a:solidFill>
                <a:latin typeface="Roboto-Regular"/>
              </a:rPr>
              <a:t>FinTech</a:t>
            </a:r>
          </a:p>
        </p:txBody>
      </p:sp>
      <p:sp>
        <p:nvSpPr>
          <p:cNvPr id="51" name="TextBox 50">
            <a:extLst>
              <a:ext uri="{FF2B5EF4-FFF2-40B4-BE49-F238E27FC236}">
                <a16:creationId xmlns:a16="http://schemas.microsoft.com/office/drawing/2014/main" id="{67D67644-CEFE-0C1E-B138-51468003782A}"/>
              </a:ext>
            </a:extLst>
          </p:cNvPr>
          <p:cNvSpPr txBox="1"/>
          <p:nvPr/>
        </p:nvSpPr>
        <p:spPr>
          <a:xfrm>
            <a:off x="8576827" y="1136232"/>
            <a:ext cx="2559523" cy="1146468"/>
          </a:xfrm>
          <a:prstGeom prst="rect">
            <a:avLst/>
          </a:prstGeom>
          <a:noFill/>
        </p:spPr>
        <p:txBody>
          <a:bodyPr wrap="square">
            <a:spAutoFit/>
          </a:bodyPr>
          <a:lstStyle/>
          <a:p>
            <a:pPr>
              <a:lnSpc>
                <a:spcPct val="200000"/>
              </a:lnSpc>
            </a:pPr>
            <a:r>
              <a:rPr lang="en-US" baseline="30000" dirty="0">
                <a:solidFill>
                  <a:schemeClr val="bg1"/>
                </a:solidFill>
                <a:latin typeface="Roboto-Regular"/>
              </a:rPr>
              <a:t>Non-Profits</a:t>
            </a:r>
          </a:p>
          <a:p>
            <a:pPr>
              <a:lnSpc>
                <a:spcPct val="200000"/>
              </a:lnSpc>
            </a:pPr>
            <a:r>
              <a:rPr lang="en-US" baseline="30000" dirty="0">
                <a:solidFill>
                  <a:schemeClr val="bg1"/>
                </a:solidFill>
                <a:latin typeface="Roboto-Regular"/>
              </a:rPr>
              <a:t>Medical Insurance Disbursements</a:t>
            </a:r>
          </a:p>
          <a:p>
            <a:pPr>
              <a:lnSpc>
                <a:spcPct val="200000"/>
              </a:lnSpc>
            </a:pPr>
            <a:r>
              <a:rPr lang="en-US" baseline="30000" dirty="0">
                <a:solidFill>
                  <a:schemeClr val="bg1"/>
                </a:solidFill>
                <a:latin typeface="Roboto-Regular"/>
              </a:rPr>
              <a:t>Many other Businesses</a:t>
            </a:r>
          </a:p>
        </p:txBody>
      </p:sp>
      <p:pic>
        <p:nvPicPr>
          <p:cNvPr id="53" name="Graphic 52" descr="Face with mask with solid fill">
            <a:extLst>
              <a:ext uri="{FF2B5EF4-FFF2-40B4-BE49-F238E27FC236}">
                <a16:creationId xmlns:a16="http://schemas.microsoft.com/office/drawing/2014/main" id="{B5DFF9E3-D95E-9215-6D71-F8442983C7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99461" y="1595360"/>
            <a:ext cx="270041" cy="270041"/>
          </a:xfrm>
          <a:prstGeom prst="rect">
            <a:avLst/>
          </a:prstGeom>
        </p:spPr>
      </p:pic>
      <p:pic>
        <p:nvPicPr>
          <p:cNvPr id="55" name="Graphic 54" descr="Care with solid fill">
            <a:extLst>
              <a:ext uri="{FF2B5EF4-FFF2-40B4-BE49-F238E27FC236}">
                <a16:creationId xmlns:a16="http://schemas.microsoft.com/office/drawing/2014/main" id="{06D2A666-D075-456C-6B23-43FEACAE4FD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281867" y="1236933"/>
            <a:ext cx="284124" cy="284124"/>
          </a:xfrm>
          <a:prstGeom prst="rect">
            <a:avLst/>
          </a:prstGeom>
        </p:spPr>
      </p:pic>
      <p:pic>
        <p:nvPicPr>
          <p:cNvPr id="70" name="Graphic 69" descr="Programmer male with solid fill">
            <a:extLst>
              <a:ext uri="{FF2B5EF4-FFF2-40B4-BE49-F238E27FC236}">
                <a16:creationId xmlns:a16="http://schemas.microsoft.com/office/drawing/2014/main" id="{D86056F6-36C7-FBA2-B8E7-135D9F7B277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19137" y="1903551"/>
            <a:ext cx="270229" cy="270229"/>
          </a:xfrm>
          <a:prstGeom prst="rect">
            <a:avLst/>
          </a:prstGeom>
        </p:spPr>
      </p:pic>
      <p:cxnSp>
        <p:nvCxnSpPr>
          <p:cNvPr id="72" name="Straight Connector 71">
            <a:extLst>
              <a:ext uri="{FF2B5EF4-FFF2-40B4-BE49-F238E27FC236}">
                <a16:creationId xmlns:a16="http://schemas.microsoft.com/office/drawing/2014/main" id="{CA0EE1AD-7FA9-319B-10CA-FED4D938964B}"/>
              </a:ext>
            </a:extLst>
          </p:cNvPr>
          <p:cNvCxnSpPr/>
          <p:nvPr/>
        </p:nvCxnSpPr>
        <p:spPr>
          <a:xfrm>
            <a:off x="956930"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12657867-E1E0-2027-13BD-74EA2886C689}"/>
              </a:ext>
            </a:extLst>
          </p:cNvPr>
          <p:cNvCxnSpPr>
            <a:cxnSpLocks/>
          </p:cNvCxnSpPr>
          <p:nvPr/>
        </p:nvCxnSpPr>
        <p:spPr>
          <a:xfrm flipV="1">
            <a:off x="11381502" y="751734"/>
            <a:ext cx="0" cy="5473758"/>
          </a:xfrm>
          <a:prstGeom prst="line">
            <a:avLst/>
          </a:prstGeom>
          <a:ln>
            <a:solidFill>
              <a:srgbClr val="FFCF0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16E1450-13AA-25C6-33C1-36FDE6534BC0}"/>
              </a:ext>
            </a:extLst>
          </p:cNvPr>
          <p:cNvCxnSpPr>
            <a:cxnSpLocks/>
          </p:cNvCxnSpPr>
          <p:nvPr/>
        </p:nvCxnSpPr>
        <p:spPr>
          <a:xfrm>
            <a:off x="8454648" y="751734"/>
            <a:ext cx="2926854"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11E1FC2-1ED5-2C7F-9A63-037C9A417A78}"/>
              </a:ext>
            </a:extLst>
          </p:cNvPr>
          <p:cNvCxnSpPr/>
          <p:nvPr/>
        </p:nvCxnSpPr>
        <p:spPr>
          <a:xfrm>
            <a:off x="5486395"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0509311-F9EC-DB04-76C9-31A411BAF1DD}"/>
              </a:ext>
            </a:extLst>
          </p:cNvPr>
          <p:cNvCxnSpPr/>
          <p:nvPr/>
        </p:nvCxnSpPr>
        <p:spPr>
          <a:xfrm>
            <a:off x="5486395" y="1889921"/>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E2FEB289-C9C4-7560-87CE-87EABF8669D0}"/>
              </a:ext>
            </a:extLst>
          </p:cNvPr>
          <p:cNvCxnSpPr/>
          <p:nvPr/>
        </p:nvCxnSpPr>
        <p:spPr>
          <a:xfrm>
            <a:off x="5486395" y="2253575"/>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0941F8C-3883-2BD5-77B2-40FAF475F69F}"/>
              </a:ext>
            </a:extLst>
          </p:cNvPr>
          <p:cNvCxnSpPr/>
          <p:nvPr/>
        </p:nvCxnSpPr>
        <p:spPr>
          <a:xfrm>
            <a:off x="8688566"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EE9C4EE-B851-C233-10D7-1421F15AB94C}"/>
              </a:ext>
            </a:extLst>
          </p:cNvPr>
          <p:cNvCxnSpPr/>
          <p:nvPr/>
        </p:nvCxnSpPr>
        <p:spPr>
          <a:xfrm>
            <a:off x="8677933" y="1905002"/>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35DC30C3-68DA-0C3A-0AF8-223CAC2BD908}"/>
              </a:ext>
            </a:extLst>
          </p:cNvPr>
          <p:cNvPicPr>
            <a:picLocks noChangeAspect="1" noChangeArrowheads="1"/>
          </p:cNvPicPr>
          <p:nvPr/>
        </p:nvPicPr>
        <p:blipFill>
          <a:blip r:embed="rId16" cstate="email">
            <a:grayscl/>
            <a:extLst>
              <a:ext uri="{28A0092B-C50C-407E-A947-70E740481C1C}">
                <a14:useLocalDpi xmlns:a14="http://schemas.microsoft.com/office/drawing/2010/main"/>
              </a:ext>
            </a:extLst>
          </a:blip>
          <a:srcRect/>
          <a:stretch>
            <a:fillRect/>
          </a:stretch>
        </p:blipFill>
        <p:spPr bwMode="auto">
          <a:xfrm>
            <a:off x="2450612" y="3803176"/>
            <a:ext cx="1103321" cy="8569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DA46A57-4B23-C19F-512B-32424D5DA0C4}"/>
              </a:ext>
            </a:extLst>
          </p:cNvPr>
          <p:cNvSpPr txBox="1"/>
          <p:nvPr/>
        </p:nvSpPr>
        <p:spPr>
          <a:xfrm>
            <a:off x="1983636" y="4711538"/>
            <a:ext cx="2231320" cy="1034066"/>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Cards Issued</a:t>
            </a:r>
          </a:p>
          <a:p>
            <a:pPr>
              <a:lnSpc>
                <a:spcPct val="200000"/>
              </a:lnSpc>
            </a:pPr>
            <a:r>
              <a:rPr lang="en-US" sz="1000" dirty="0">
                <a:latin typeface="Arial Black" panose="020B0A04020102020204" pitchFamily="34" charset="0"/>
                <a:cs typeface="Arial" panose="020B0604020202020204" pitchFamily="34" charset="0"/>
              </a:rPr>
              <a:t>Volume</a:t>
            </a:r>
          </a:p>
        </p:txBody>
      </p:sp>
      <p:sp>
        <p:nvSpPr>
          <p:cNvPr id="9" name="Rectangle 8">
            <a:extLst>
              <a:ext uri="{FF2B5EF4-FFF2-40B4-BE49-F238E27FC236}">
                <a16:creationId xmlns:a16="http://schemas.microsoft.com/office/drawing/2014/main" id="{1468F7E4-7DA0-4841-C1C3-9B9F7E05AF63}"/>
              </a:ext>
            </a:extLst>
          </p:cNvPr>
          <p:cNvSpPr/>
          <p:nvPr/>
        </p:nvSpPr>
        <p:spPr>
          <a:xfrm>
            <a:off x="5226237" y="5163209"/>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77DEBB7D-ECEC-913E-6D13-CFC9193136D5}"/>
              </a:ext>
            </a:extLst>
          </p:cNvPr>
          <p:cNvSpPr txBox="1"/>
          <p:nvPr/>
        </p:nvSpPr>
        <p:spPr>
          <a:xfrm>
            <a:off x="5225238" y="4735960"/>
            <a:ext cx="2231320" cy="1034066"/>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Cards Issued </a:t>
            </a:r>
            <a:r>
              <a:rPr lang="en-US" sz="1000" b="1" dirty="0">
                <a:latin typeface="Arial" panose="020B0604020202020204" pitchFamily="34" charset="0"/>
                <a:cs typeface="Arial" panose="020B0604020202020204" pitchFamily="34" charset="0"/>
              </a:rPr>
              <a:t>1000</a:t>
            </a:r>
          </a:p>
          <a:p>
            <a:pPr>
              <a:lnSpc>
                <a:spcPct val="200000"/>
              </a:lnSpc>
            </a:pPr>
            <a:r>
              <a:rPr lang="en-US" sz="1000" dirty="0">
                <a:latin typeface="Arial Black" panose="020B0A04020102020204" pitchFamily="34" charset="0"/>
                <a:cs typeface="Arial" panose="020B0604020202020204" pitchFamily="34" charset="0"/>
              </a:rPr>
              <a:t>Volume </a:t>
            </a:r>
            <a:r>
              <a:rPr lang="en-US" sz="1000" b="1" dirty="0">
                <a:latin typeface="Arial" panose="020B0604020202020204" pitchFamily="34" charset="0"/>
                <a:cs typeface="Arial" panose="020B0604020202020204" pitchFamily="34" charset="0"/>
              </a:rPr>
              <a:t>$11,997.00</a:t>
            </a:r>
          </a:p>
        </p:txBody>
      </p:sp>
      <p:pic>
        <p:nvPicPr>
          <p:cNvPr id="1028" name="Picture 4" descr="The city of Phoenix, AZ has an interesting logo : r/OTMemes">
            <a:extLst>
              <a:ext uri="{FF2B5EF4-FFF2-40B4-BE49-F238E27FC236}">
                <a16:creationId xmlns:a16="http://schemas.microsoft.com/office/drawing/2014/main" id="{CB7BF396-105E-667A-D9C7-090C62A987D9}"/>
              </a:ext>
            </a:extLst>
          </p:cNvPr>
          <p:cNvPicPr>
            <a:picLocks noChangeAspect="1" noChangeArrowheads="1"/>
          </p:cNvPicPr>
          <p:nvPr/>
        </p:nvPicPr>
        <p:blipFill>
          <a:blip r:embed="rId17" cstate="email">
            <a:grayscl/>
            <a:extLst>
              <a:ext uri="{28A0092B-C50C-407E-A947-70E740481C1C}">
                <a14:useLocalDpi xmlns:a14="http://schemas.microsoft.com/office/drawing/2010/main"/>
              </a:ext>
            </a:extLst>
          </a:blip>
          <a:srcRect/>
          <a:stretch>
            <a:fillRect/>
          </a:stretch>
        </p:blipFill>
        <p:spPr bwMode="auto">
          <a:xfrm>
            <a:off x="5845415" y="3667589"/>
            <a:ext cx="1188647" cy="9972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logo with blue and green colors&#10;&#10;AI-generated content may be incorrect.">
            <a:extLst>
              <a:ext uri="{FF2B5EF4-FFF2-40B4-BE49-F238E27FC236}">
                <a16:creationId xmlns:a16="http://schemas.microsoft.com/office/drawing/2014/main" id="{7D6B00EC-0DF8-5855-31B1-E6EF1C9462F7}"/>
              </a:ext>
            </a:extLst>
          </p:cNvPr>
          <p:cNvPicPr>
            <a:picLocks noChangeAspect="1"/>
          </p:cNvPicPr>
          <p:nvPr/>
        </p:nvPicPr>
        <p:blipFill>
          <a:blip r:embed="rId18" cstate="email">
            <a:grayscl/>
            <a:extLst>
              <a:ext uri="{28A0092B-C50C-407E-A947-70E740481C1C}">
                <a14:useLocalDpi xmlns:a14="http://schemas.microsoft.com/office/drawing/2010/main"/>
              </a:ext>
            </a:extLst>
          </a:blip>
          <a:stretch>
            <a:fillRect/>
          </a:stretch>
        </p:blipFill>
        <p:spPr>
          <a:xfrm>
            <a:off x="9103440" y="3648472"/>
            <a:ext cx="1170828" cy="1170828"/>
          </a:xfrm>
          <a:prstGeom prst="rect">
            <a:avLst/>
          </a:prstGeom>
        </p:spPr>
      </p:pic>
      <p:sp>
        <p:nvSpPr>
          <p:cNvPr id="22" name="Rectangle 21">
            <a:extLst>
              <a:ext uri="{FF2B5EF4-FFF2-40B4-BE49-F238E27FC236}">
                <a16:creationId xmlns:a16="http://schemas.microsoft.com/office/drawing/2014/main" id="{F23B8D93-F2B3-EFB7-79CD-DF000C323DDD}"/>
              </a:ext>
            </a:extLst>
          </p:cNvPr>
          <p:cNvSpPr/>
          <p:nvPr/>
        </p:nvSpPr>
        <p:spPr>
          <a:xfrm>
            <a:off x="8552823" y="5185284"/>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C7C6A666-05EF-983E-572C-A37F1D67DFDE}"/>
              </a:ext>
            </a:extLst>
          </p:cNvPr>
          <p:cNvSpPr txBox="1"/>
          <p:nvPr/>
        </p:nvSpPr>
        <p:spPr>
          <a:xfrm>
            <a:off x="8551824" y="4758035"/>
            <a:ext cx="2231320" cy="1034066"/>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Cards Issued</a:t>
            </a:r>
          </a:p>
          <a:p>
            <a:pPr>
              <a:lnSpc>
                <a:spcPct val="200000"/>
              </a:lnSpc>
            </a:pPr>
            <a:r>
              <a:rPr lang="en-US" sz="1000" dirty="0">
                <a:latin typeface="Arial Black" panose="020B0A04020102020204" pitchFamily="34" charset="0"/>
                <a:cs typeface="Arial" panose="020B0604020202020204" pitchFamily="34" charset="0"/>
              </a:rPr>
              <a:t>Volume</a:t>
            </a:r>
          </a:p>
        </p:txBody>
      </p:sp>
      <p:pic>
        <p:nvPicPr>
          <p:cNvPr id="28" name="Graphic 27" descr="Care with solid fill">
            <a:extLst>
              <a:ext uri="{FF2B5EF4-FFF2-40B4-BE49-F238E27FC236}">
                <a16:creationId xmlns:a16="http://schemas.microsoft.com/office/drawing/2014/main" id="{E1264946-9031-8BB2-ACC1-DA4392092F8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103954" y="1943227"/>
            <a:ext cx="284124" cy="284124"/>
          </a:xfrm>
          <a:prstGeom prst="rect">
            <a:avLst/>
          </a:prstGeom>
        </p:spPr>
      </p:pic>
      <p:pic>
        <p:nvPicPr>
          <p:cNvPr id="32" name="Graphic 31" descr="Credit card with solid fill">
            <a:extLst>
              <a:ext uri="{FF2B5EF4-FFF2-40B4-BE49-F238E27FC236}">
                <a16:creationId xmlns:a16="http://schemas.microsoft.com/office/drawing/2014/main" id="{A83A89D1-AFDE-BDF8-AAB3-9234AE9C5C1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117171" y="1212148"/>
            <a:ext cx="284125" cy="284125"/>
          </a:xfrm>
          <a:prstGeom prst="rect">
            <a:avLst/>
          </a:prstGeom>
        </p:spPr>
      </p:pic>
      <p:pic>
        <p:nvPicPr>
          <p:cNvPr id="38" name="Graphic 37" descr="Transfer1 with solid fill">
            <a:extLst>
              <a:ext uri="{FF2B5EF4-FFF2-40B4-BE49-F238E27FC236}">
                <a16:creationId xmlns:a16="http://schemas.microsoft.com/office/drawing/2014/main" id="{352685C6-C315-249F-7392-892B084957A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104546" y="1583002"/>
            <a:ext cx="283532" cy="283532"/>
          </a:xfrm>
          <a:prstGeom prst="rect">
            <a:avLst/>
          </a:prstGeom>
        </p:spPr>
      </p:pic>
      <p:pic>
        <p:nvPicPr>
          <p:cNvPr id="40" name="Graphic 39" descr="Internet Banking with solid fill">
            <a:extLst>
              <a:ext uri="{FF2B5EF4-FFF2-40B4-BE49-F238E27FC236}">
                <a16:creationId xmlns:a16="http://schemas.microsoft.com/office/drawing/2014/main" id="{5621826E-9A50-80A9-674A-F7DCAA3A47F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090650" y="2298061"/>
            <a:ext cx="289706" cy="289706"/>
          </a:xfrm>
          <a:prstGeom prst="rect">
            <a:avLst/>
          </a:prstGeom>
        </p:spPr>
      </p:pic>
      <p:sp>
        <p:nvSpPr>
          <p:cNvPr id="41" name="TextBox 40">
            <a:extLst>
              <a:ext uri="{FF2B5EF4-FFF2-40B4-BE49-F238E27FC236}">
                <a16:creationId xmlns:a16="http://schemas.microsoft.com/office/drawing/2014/main" id="{B3B7FED0-3922-02DB-4D27-84392927F4C9}"/>
              </a:ext>
            </a:extLst>
          </p:cNvPr>
          <p:cNvSpPr txBox="1"/>
          <p:nvPr/>
        </p:nvSpPr>
        <p:spPr>
          <a:xfrm>
            <a:off x="464511" y="1431452"/>
            <a:ext cx="2763002" cy="1169551"/>
          </a:xfrm>
          <a:prstGeom prst="rect">
            <a:avLst/>
          </a:prstGeom>
          <a:noFill/>
        </p:spPr>
        <p:txBody>
          <a:bodyPr wrap="square" rtlCol="0">
            <a:spAutoFit/>
          </a:bodyPr>
          <a:lstStyle/>
          <a:p>
            <a:pPr>
              <a:lnSpc>
                <a:spcPts val="4200"/>
              </a:lnSpc>
            </a:pPr>
            <a:r>
              <a:rPr lang="en-US" sz="7200" b="1" dirty="0">
                <a:solidFill>
                  <a:schemeClr val="bg1"/>
                </a:solidFill>
                <a:latin typeface="Arial" panose="020B0604020202020204" pitchFamily="34" charset="0"/>
                <a:cs typeface="Arial" panose="020B0604020202020204" pitchFamily="34" charset="0"/>
              </a:rPr>
              <a:t>CASE</a:t>
            </a:r>
          </a:p>
          <a:p>
            <a:pPr>
              <a:lnSpc>
                <a:spcPts val="4200"/>
              </a:lnSpc>
            </a:pPr>
            <a:r>
              <a:rPr lang="en-US" sz="4600" b="1" dirty="0">
                <a:solidFill>
                  <a:srgbClr val="FFCF01"/>
                </a:solidFill>
                <a:latin typeface="Arial" panose="020B0604020202020204" pitchFamily="34" charset="0"/>
                <a:cs typeface="Arial" panose="020B0604020202020204" pitchFamily="34" charset="0"/>
              </a:rPr>
              <a:t>STUDIES</a:t>
            </a:r>
            <a:endParaRPr lang="en-US" sz="3500" b="1" dirty="0">
              <a:solidFill>
                <a:srgbClr val="FFCF0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F6ECB791-D53B-9170-03A7-B5849AC64EF6}"/>
              </a:ext>
            </a:extLst>
          </p:cNvPr>
          <p:cNvSpPr txBox="1"/>
          <p:nvPr/>
        </p:nvSpPr>
        <p:spPr>
          <a:xfrm>
            <a:off x="504258" y="2505949"/>
            <a:ext cx="3235528" cy="342401"/>
          </a:xfrm>
          <a:prstGeom prst="rect">
            <a:avLst/>
          </a:prstGeom>
          <a:noFill/>
        </p:spPr>
        <p:txBody>
          <a:bodyPr wrap="square" rtlCol="0">
            <a:spAutoFit/>
          </a:bodyPr>
          <a:lstStyle/>
          <a:p>
            <a:pPr marR="0" algn="l" rtl="0">
              <a:lnSpc>
                <a:spcPts val="2200"/>
              </a:lnSpc>
            </a:pPr>
            <a:r>
              <a:rPr lang="en-US" baseline="30000" dirty="0">
                <a:solidFill>
                  <a:schemeClr val="bg1"/>
                </a:solidFill>
                <a:latin typeface="Roboto-Regular"/>
              </a:rPr>
              <a:t>Card Issuing Solution First Approach</a:t>
            </a:r>
            <a:endParaRPr lang="en-US" sz="1800" b="0" i="0" u="none" strike="noStrike" baseline="30000" dirty="0">
              <a:solidFill>
                <a:schemeClr val="bg1"/>
              </a:solidFill>
              <a:latin typeface="Roboto-Regular"/>
            </a:endParaRPr>
          </a:p>
        </p:txBody>
      </p:sp>
      <p:pic>
        <p:nvPicPr>
          <p:cNvPr id="2" name="Picture 1" descr="A white text on a black background&#10;&#10;AI-generated content may be incorrect.">
            <a:extLst>
              <a:ext uri="{FF2B5EF4-FFF2-40B4-BE49-F238E27FC236}">
                <a16:creationId xmlns:a16="http://schemas.microsoft.com/office/drawing/2014/main" id="{4199B8AE-6DD7-4EA7-475B-FA7332C1C3EE}"/>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Tree>
    <p:extLst>
      <p:ext uri="{BB962C8B-B14F-4D97-AF65-F5344CB8AC3E}">
        <p14:creationId xmlns:p14="http://schemas.microsoft.com/office/powerpoint/2010/main" val="3208902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128523"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A person at a cash register&#10;&#10;AI-generated content may be incorrect.">
            <a:extLst>
              <a:ext uri="{FF2B5EF4-FFF2-40B4-BE49-F238E27FC236}">
                <a16:creationId xmlns:a16="http://schemas.microsoft.com/office/drawing/2014/main" id="{D35F22CF-9488-BD6F-832C-CA60C7BEDF47}"/>
              </a:ext>
            </a:extLst>
          </p:cNvPr>
          <p:cNvPicPr>
            <a:picLocks noChangeAspect="1"/>
          </p:cNvPicPr>
          <p:nvPr/>
        </p:nvPicPr>
        <p:blipFill>
          <a:blip r:embed="rId2" cstate="email">
            <a:alphaModFix amt="22000"/>
            <a:extLst>
              <a:ext uri="{28A0092B-C50C-407E-A947-70E740481C1C}">
                <a14:useLocalDpi xmlns:a14="http://schemas.microsoft.com/office/drawing/2010/main"/>
              </a:ext>
            </a:extLst>
          </a:blip>
          <a:srcRect/>
          <a:stretch/>
        </p:blipFill>
        <p:spPr>
          <a:xfrm>
            <a:off x="-55482" y="0"/>
            <a:ext cx="4128522" cy="6858000"/>
          </a:xfrm>
          <a:prstGeom prst="rect">
            <a:avLst/>
          </a:prstGeom>
        </p:spPr>
      </p:pic>
      <p:cxnSp>
        <p:nvCxnSpPr>
          <p:cNvPr id="35" name="Straight Connector 34">
            <a:extLst>
              <a:ext uri="{FF2B5EF4-FFF2-40B4-BE49-F238E27FC236}">
                <a16:creationId xmlns:a16="http://schemas.microsoft.com/office/drawing/2014/main" id="{5539D535-937B-D8BB-894A-892B5824C51B}"/>
              </a:ext>
            </a:extLst>
          </p:cNvPr>
          <p:cNvCxnSpPr>
            <a:cxnSpLocks/>
          </p:cNvCxnSpPr>
          <p:nvPr/>
        </p:nvCxnSpPr>
        <p:spPr>
          <a:xfrm flipV="1">
            <a:off x="9101844" y="2359422"/>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53D88CC-F4A6-723C-FBAE-5E50233D7B18}"/>
              </a:ext>
            </a:extLst>
          </p:cNvPr>
          <p:cNvCxnSpPr>
            <a:cxnSpLocks/>
          </p:cNvCxnSpPr>
          <p:nvPr/>
        </p:nvCxnSpPr>
        <p:spPr>
          <a:xfrm flipV="1">
            <a:off x="6575698" y="2324499"/>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1042985"/>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19429" y="1870982"/>
            <a:ext cx="3250628" cy="1477328"/>
          </a:xfrm>
          <a:prstGeom prst="rect">
            <a:avLst/>
          </a:prstGeom>
          <a:noFill/>
        </p:spPr>
        <p:txBody>
          <a:bodyPr wrap="square" rtlCol="0">
            <a:spAutoFit/>
          </a:bodyPr>
          <a:lstStyle/>
          <a:p>
            <a:pPr>
              <a:lnSpc>
                <a:spcPts val="3600"/>
              </a:lnSpc>
            </a:pPr>
            <a:r>
              <a:rPr lang="en-US" sz="3600" b="1" dirty="0">
                <a:solidFill>
                  <a:schemeClr val="bg1"/>
                </a:solidFill>
                <a:latin typeface="Arial" panose="020B0604020202020204" pitchFamily="34" charset="0"/>
                <a:cs typeface="Arial" panose="020B0604020202020204" pitchFamily="34" charset="0"/>
              </a:rPr>
              <a:t>BILL &amp; CHECK</a:t>
            </a:r>
            <a:r>
              <a:rPr lang="en-US" sz="3600" b="1" dirty="0">
                <a:solidFill>
                  <a:srgbClr val="011E65"/>
                </a:solidFill>
                <a:latin typeface="Arial" panose="020B0604020202020204" pitchFamily="34" charset="0"/>
                <a:cs typeface="Arial" panose="020B0604020202020204" pitchFamily="34" charset="0"/>
              </a:rPr>
              <a:t> </a:t>
            </a:r>
            <a:br>
              <a:rPr lang="en-US" sz="3600" b="1" dirty="0">
                <a:solidFill>
                  <a:srgbClr val="011E65"/>
                </a:solidFill>
                <a:latin typeface="Arial" panose="020B0604020202020204" pitchFamily="34" charset="0"/>
                <a:cs typeface="Arial" panose="020B0604020202020204" pitchFamily="34" charset="0"/>
              </a:rPr>
            </a:br>
            <a:r>
              <a:rPr lang="en-US" sz="3500" b="1" dirty="0">
                <a:solidFill>
                  <a:srgbClr val="FFCF01"/>
                </a:solidFill>
                <a:latin typeface="Arial" panose="020B0604020202020204" pitchFamily="34" charset="0"/>
                <a:cs typeface="Arial" panose="020B0604020202020204" pitchFamily="34" charset="0"/>
              </a:rPr>
              <a:t>PRINT &amp; MAIL</a:t>
            </a:r>
          </a:p>
        </p:txBody>
      </p:sp>
      <p:sp>
        <p:nvSpPr>
          <p:cNvPr id="10" name="TextBox 9">
            <a:extLst>
              <a:ext uri="{FF2B5EF4-FFF2-40B4-BE49-F238E27FC236}">
                <a16:creationId xmlns:a16="http://schemas.microsoft.com/office/drawing/2014/main" id="{9AF5B4C2-3380-D6DA-72BC-AD557A9F7E53}"/>
              </a:ext>
            </a:extLst>
          </p:cNvPr>
          <p:cNvSpPr txBox="1"/>
          <p:nvPr/>
        </p:nvSpPr>
        <p:spPr>
          <a:xfrm>
            <a:off x="420434" y="3348310"/>
            <a:ext cx="2938402" cy="2313903"/>
          </a:xfrm>
          <a:prstGeom prst="rect">
            <a:avLst/>
          </a:prstGeom>
          <a:noFill/>
        </p:spPr>
        <p:txBody>
          <a:bodyPr wrap="square" rtlCol="0">
            <a:spAutoFit/>
          </a:bodyPr>
          <a:lstStyle/>
          <a:p>
            <a:pPr>
              <a:lnSpc>
                <a:spcPts val="2200"/>
              </a:lnSpc>
            </a:pPr>
            <a:r>
              <a:rPr lang="en-US" baseline="30000" dirty="0">
                <a:solidFill>
                  <a:schemeClr val="bg1"/>
                </a:solidFill>
                <a:latin typeface="Roboto-Regular"/>
              </a:rPr>
              <a:t>Whether you’re looking to optimize digital presentment, securely store records, or manage the complexity of printing and mailing services, we have the expertise to elevate your operations. Discover how our solutions will enhance your customer experience, boost efficiency, and reduce operational costs.</a:t>
            </a:r>
          </a:p>
        </p:txBody>
      </p:sp>
      <p:sp>
        <p:nvSpPr>
          <p:cNvPr id="12" name="TextBox 11">
            <a:extLst>
              <a:ext uri="{FF2B5EF4-FFF2-40B4-BE49-F238E27FC236}">
                <a16:creationId xmlns:a16="http://schemas.microsoft.com/office/drawing/2014/main" id="{5623E2EC-A29C-B258-CD31-C1699136F43D}"/>
              </a:ext>
            </a:extLst>
          </p:cNvPr>
          <p:cNvSpPr txBox="1"/>
          <p:nvPr/>
        </p:nvSpPr>
        <p:spPr>
          <a:xfrm>
            <a:off x="4430203" y="1929319"/>
            <a:ext cx="1828800" cy="200054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BILL PRINTING</a:t>
            </a:r>
          </a:p>
          <a:p>
            <a:endParaRPr lang="en-US" sz="14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Full-service printing—from design to delivery—saving you time and money while ensuring professional, accurate statements reach customers on time.</a:t>
            </a:r>
          </a:p>
        </p:txBody>
      </p:sp>
      <p:grpSp>
        <p:nvGrpSpPr>
          <p:cNvPr id="54" name="Group 53">
            <a:extLst>
              <a:ext uri="{FF2B5EF4-FFF2-40B4-BE49-F238E27FC236}">
                <a16:creationId xmlns:a16="http://schemas.microsoft.com/office/drawing/2014/main" id="{06DD564E-B8E6-4ED4-165F-EDD188944610}"/>
              </a:ext>
            </a:extLst>
          </p:cNvPr>
          <p:cNvGrpSpPr/>
          <p:nvPr/>
        </p:nvGrpSpPr>
        <p:grpSpPr>
          <a:xfrm>
            <a:off x="3794417" y="4139577"/>
            <a:ext cx="497394" cy="497394"/>
            <a:chOff x="7166071" y="622450"/>
            <a:chExt cx="497394" cy="497394"/>
          </a:xfrm>
        </p:grpSpPr>
        <p:sp>
          <p:nvSpPr>
            <p:cNvPr id="37" name="Oval 36">
              <a:extLst>
                <a:ext uri="{FF2B5EF4-FFF2-40B4-BE49-F238E27FC236}">
                  <a16:creationId xmlns:a16="http://schemas.microsoft.com/office/drawing/2014/main" id="{5464A0FF-C334-1CCD-953D-B4EE18A86CFB}"/>
                </a:ext>
              </a:extLst>
            </p:cNvPr>
            <p:cNvSpPr/>
            <p:nvPr/>
          </p:nvSpPr>
          <p:spPr>
            <a:xfrm>
              <a:off x="7166071" y="622450"/>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Graphic 52" descr="Circles with lines with solid fill">
              <a:extLst>
                <a:ext uri="{FF2B5EF4-FFF2-40B4-BE49-F238E27FC236}">
                  <a16:creationId xmlns:a16="http://schemas.microsoft.com/office/drawing/2014/main" id="{869A8DE7-F60B-7254-236E-E1D8144FB5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86168" y="648215"/>
              <a:ext cx="457200" cy="457200"/>
            </a:xfrm>
            <a:prstGeom prst="rect">
              <a:avLst/>
            </a:prstGeom>
          </p:spPr>
        </p:pic>
      </p:grpSp>
      <p:grpSp>
        <p:nvGrpSpPr>
          <p:cNvPr id="74" name="Group 73">
            <a:extLst>
              <a:ext uri="{FF2B5EF4-FFF2-40B4-BE49-F238E27FC236}">
                <a16:creationId xmlns:a16="http://schemas.microsoft.com/office/drawing/2014/main" id="{84DA503E-38AF-0DE5-D729-C087106BF0ED}"/>
              </a:ext>
            </a:extLst>
          </p:cNvPr>
          <p:cNvGrpSpPr/>
          <p:nvPr/>
        </p:nvGrpSpPr>
        <p:grpSpPr>
          <a:xfrm>
            <a:off x="8860702" y="4139577"/>
            <a:ext cx="497394" cy="497394"/>
            <a:chOff x="3957128" y="4885103"/>
            <a:chExt cx="497394" cy="497394"/>
          </a:xfrm>
        </p:grpSpPr>
        <p:sp>
          <p:nvSpPr>
            <p:cNvPr id="61" name="Oval 60">
              <a:extLst>
                <a:ext uri="{FF2B5EF4-FFF2-40B4-BE49-F238E27FC236}">
                  <a16:creationId xmlns:a16="http://schemas.microsoft.com/office/drawing/2014/main" id="{37AC3BFD-D2A3-07A0-50C9-419023608E89}"/>
                </a:ext>
              </a:extLst>
            </p:cNvPr>
            <p:cNvSpPr/>
            <p:nvPr/>
          </p:nvSpPr>
          <p:spPr>
            <a:xfrm>
              <a:off x="3957128" y="4885103"/>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descr="Bank check with solid fill">
              <a:extLst>
                <a:ext uri="{FF2B5EF4-FFF2-40B4-BE49-F238E27FC236}">
                  <a16:creationId xmlns:a16="http://schemas.microsoft.com/office/drawing/2014/main" id="{29E834B1-A581-7EC8-BEEB-74D7873CE0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2518" y="4989613"/>
              <a:ext cx="346614" cy="346614"/>
            </a:xfrm>
            <a:prstGeom prst="rect">
              <a:avLst/>
            </a:prstGeom>
          </p:spPr>
        </p:pic>
      </p:grpSp>
      <p:sp>
        <p:nvSpPr>
          <p:cNvPr id="7" name="TextBox 6">
            <a:extLst>
              <a:ext uri="{FF2B5EF4-FFF2-40B4-BE49-F238E27FC236}">
                <a16:creationId xmlns:a16="http://schemas.microsoft.com/office/drawing/2014/main" id="{59140AB5-4236-DC1F-91E6-39EE044F9B41}"/>
              </a:ext>
            </a:extLst>
          </p:cNvPr>
          <p:cNvSpPr txBox="1"/>
          <p:nvPr/>
        </p:nvSpPr>
        <p:spPr>
          <a:xfrm>
            <a:off x="6922763" y="1929319"/>
            <a:ext cx="1828800" cy="163121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MAILING</a:t>
            </a:r>
          </a:p>
          <a:p>
            <a:endParaRPr lang="en-US" sz="1400" b="1" dirty="0">
              <a:solidFill>
                <a:srgbClr val="011E65"/>
              </a:solidFill>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100% MRDF Validation Accuracy – Every envelope matches the correct statement, bill, invoice and other documents.</a:t>
            </a:r>
          </a:p>
        </p:txBody>
      </p:sp>
      <p:sp>
        <p:nvSpPr>
          <p:cNvPr id="8" name="TextBox 7">
            <a:extLst>
              <a:ext uri="{FF2B5EF4-FFF2-40B4-BE49-F238E27FC236}">
                <a16:creationId xmlns:a16="http://schemas.microsoft.com/office/drawing/2014/main" id="{E2C26C32-B53A-928D-C672-E97CBF52E8C3}"/>
              </a:ext>
            </a:extLst>
          </p:cNvPr>
          <p:cNvSpPr txBox="1"/>
          <p:nvPr/>
        </p:nvSpPr>
        <p:spPr>
          <a:xfrm>
            <a:off x="9473215" y="1929319"/>
            <a:ext cx="1828800" cy="1415772"/>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SCAN2PAY</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Increase payments received on time by 30% or more with QR codes. Customers simple Scan2Pay.</a:t>
            </a:r>
          </a:p>
        </p:txBody>
      </p:sp>
      <p:sp>
        <p:nvSpPr>
          <p:cNvPr id="16" name="TextBox 15">
            <a:extLst>
              <a:ext uri="{FF2B5EF4-FFF2-40B4-BE49-F238E27FC236}">
                <a16:creationId xmlns:a16="http://schemas.microsoft.com/office/drawing/2014/main" id="{17E57D01-82BC-BE00-93A6-6EFFF54AEC7D}"/>
              </a:ext>
            </a:extLst>
          </p:cNvPr>
          <p:cNvSpPr txBox="1"/>
          <p:nvPr/>
        </p:nvSpPr>
        <p:spPr>
          <a:xfrm>
            <a:off x="6922763" y="4139577"/>
            <a:ext cx="1828800" cy="218521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DOCUMENT WAREHOUSE</a:t>
            </a:r>
          </a:p>
          <a:p>
            <a:endParaRPr lang="en-US" sz="1200" dirty="0">
              <a:latin typeface="Arial" panose="020B0604020202020204" pitchFamily="34" charset="0"/>
              <a:cs typeface="Arial" panose="020B0604020202020204" pitchFamily="34" charset="0"/>
            </a:endParaRPr>
          </a:p>
          <a:p>
            <a:r>
              <a:rPr lang="en-US" sz="1200" dirty="0"/>
              <a:t>Store, secure, and instantly access billing records for audits, compliance, and customer inquiries—ensuring long-term retention and peace of mind.</a:t>
            </a:r>
            <a:endParaRPr lang="en-US" sz="12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9789A4D-98CA-CA41-ACD8-545FC6B56412}"/>
              </a:ext>
            </a:extLst>
          </p:cNvPr>
          <p:cNvSpPr txBox="1"/>
          <p:nvPr/>
        </p:nvSpPr>
        <p:spPr>
          <a:xfrm>
            <a:off x="4430203" y="4148631"/>
            <a:ext cx="1828800"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eBILLING</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Discover how our solutions will enhance your customer experience, boost efficiency, and reduce operational costs.</a:t>
            </a:r>
          </a:p>
        </p:txBody>
      </p:sp>
      <p:sp>
        <p:nvSpPr>
          <p:cNvPr id="23" name="TextBox 22">
            <a:extLst>
              <a:ext uri="{FF2B5EF4-FFF2-40B4-BE49-F238E27FC236}">
                <a16:creationId xmlns:a16="http://schemas.microsoft.com/office/drawing/2014/main" id="{69912271-A58A-D42F-FFB9-BE7D852FA87E}"/>
              </a:ext>
            </a:extLst>
          </p:cNvPr>
          <p:cNvSpPr txBox="1"/>
          <p:nvPr/>
        </p:nvSpPr>
        <p:spPr>
          <a:xfrm>
            <a:off x="9533089" y="4148631"/>
            <a:ext cx="1828799"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CHECKS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checks effortlessly with Usio trusted print and mail service—over 25 million checks processed securely and reliably.</a:t>
            </a:r>
          </a:p>
        </p:txBody>
      </p:sp>
      <p:grpSp>
        <p:nvGrpSpPr>
          <p:cNvPr id="5" name="Group 4">
            <a:extLst>
              <a:ext uri="{FF2B5EF4-FFF2-40B4-BE49-F238E27FC236}">
                <a16:creationId xmlns:a16="http://schemas.microsoft.com/office/drawing/2014/main" id="{03098599-EA99-B0D0-3D97-D22607D768CF}"/>
              </a:ext>
            </a:extLst>
          </p:cNvPr>
          <p:cNvGrpSpPr/>
          <p:nvPr/>
        </p:nvGrpSpPr>
        <p:grpSpPr>
          <a:xfrm>
            <a:off x="3794417" y="1971709"/>
            <a:ext cx="497394" cy="497394"/>
            <a:chOff x="3794417" y="1971709"/>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794417"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descr="Document with solid fill">
              <a:extLst>
                <a:ext uri="{FF2B5EF4-FFF2-40B4-BE49-F238E27FC236}">
                  <a16:creationId xmlns:a16="http://schemas.microsoft.com/office/drawing/2014/main" id="{B8A50EAE-E485-57F0-4E65-B26C4FC317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65530" y="2039476"/>
              <a:ext cx="363648" cy="363648"/>
            </a:xfrm>
            <a:prstGeom prst="rect">
              <a:avLst/>
            </a:prstGeom>
          </p:spPr>
        </p:pic>
      </p:grpSp>
      <p:grpSp>
        <p:nvGrpSpPr>
          <p:cNvPr id="15" name="Group 14">
            <a:extLst>
              <a:ext uri="{FF2B5EF4-FFF2-40B4-BE49-F238E27FC236}">
                <a16:creationId xmlns:a16="http://schemas.microsoft.com/office/drawing/2014/main" id="{ABA706E1-94E7-1971-9FB0-BFA0DD8A3F9F}"/>
              </a:ext>
            </a:extLst>
          </p:cNvPr>
          <p:cNvGrpSpPr/>
          <p:nvPr/>
        </p:nvGrpSpPr>
        <p:grpSpPr>
          <a:xfrm>
            <a:off x="6316230" y="1971709"/>
            <a:ext cx="497394" cy="497394"/>
            <a:chOff x="6316230" y="1971709"/>
            <a:chExt cx="497394" cy="497394"/>
          </a:xfrm>
        </p:grpSpPr>
        <p:sp>
          <p:nvSpPr>
            <p:cNvPr id="41" name="Oval 40">
              <a:extLst>
                <a:ext uri="{FF2B5EF4-FFF2-40B4-BE49-F238E27FC236}">
                  <a16:creationId xmlns:a16="http://schemas.microsoft.com/office/drawing/2014/main" id="{BD8029A9-C99F-F72D-3C0C-7A81925D682E}"/>
                </a:ext>
              </a:extLst>
            </p:cNvPr>
            <p:cNvSpPr/>
            <p:nvPr/>
          </p:nvSpPr>
          <p:spPr>
            <a:xfrm>
              <a:off x="6316230"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descr="Open envelope with solid fill">
              <a:extLst>
                <a:ext uri="{FF2B5EF4-FFF2-40B4-BE49-F238E27FC236}">
                  <a16:creationId xmlns:a16="http://schemas.microsoft.com/office/drawing/2014/main" id="{5C2989A4-A253-CADD-C06E-4F8C3DC9DE8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91262" y="2046741"/>
              <a:ext cx="347330" cy="347330"/>
            </a:xfrm>
            <a:prstGeom prst="rect">
              <a:avLst/>
            </a:prstGeom>
          </p:spPr>
        </p:pic>
      </p:grpSp>
      <p:grpSp>
        <p:nvGrpSpPr>
          <p:cNvPr id="20" name="Group 19">
            <a:extLst>
              <a:ext uri="{FF2B5EF4-FFF2-40B4-BE49-F238E27FC236}">
                <a16:creationId xmlns:a16="http://schemas.microsoft.com/office/drawing/2014/main" id="{511811B0-5E29-72AE-1C3C-4F6F62FFAA8E}"/>
              </a:ext>
            </a:extLst>
          </p:cNvPr>
          <p:cNvGrpSpPr/>
          <p:nvPr/>
        </p:nvGrpSpPr>
        <p:grpSpPr>
          <a:xfrm>
            <a:off x="8851461" y="1971709"/>
            <a:ext cx="497394" cy="497394"/>
            <a:chOff x="8851461" y="1971709"/>
            <a:chExt cx="497394" cy="497394"/>
          </a:xfrm>
        </p:grpSpPr>
        <p:sp>
          <p:nvSpPr>
            <p:cNvPr id="58" name="Oval 57">
              <a:extLst>
                <a:ext uri="{FF2B5EF4-FFF2-40B4-BE49-F238E27FC236}">
                  <a16:creationId xmlns:a16="http://schemas.microsoft.com/office/drawing/2014/main" id="{541BD1AE-0F24-65BB-D4A4-A10F6453334F}"/>
                </a:ext>
              </a:extLst>
            </p:cNvPr>
            <p:cNvSpPr/>
            <p:nvPr/>
          </p:nvSpPr>
          <p:spPr>
            <a:xfrm>
              <a:off x="8851461"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Qr Code with solid fill">
              <a:extLst>
                <a:ext uri="{FF2B5EF4-FFF2-40B4-BE49-F238E27FC236}">
                  <a16:creationId xmlns:a16="http://schemas.microsoft.com/office/drawing/2014/main" id="{32DA8D42-EF6D-06B9-536F-422090137AD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45126" y="2075690"/>
              <a:ext cx="327434" cy="327434"/>
            </a:xfrm>
            <a:prstGeom prst="rect">
              <a:avLst/>
            </a:prstGeom>
          </p:spPr>
        </p:pic>
      </p:grpSp>
      <p:grpSp>
        <p:nvGrpSpPr>
          <p:cNvPr id="21" name="Group 20">
            <a:extLst>
              <a:ext uri="{FF2B5EF4-FFF2-40B4-BE49-F238E27FC236}">
                <a16:creationId xmlns:a16="http://schemas.microsoft.com/office/drawing/2014/main" id="{CAC14CE0-8F1F-5E64-A593-5BCF6A2C307C}"/>
              </a:ext>
            </a:extLst>
          </p:cNvPr>
          <p:cNvGrpSpPr/>
          <p:nvPr/>
        </p:nvGrpSpPr>
        <p:grpSpPr>
          <a:xfrm>
            <a:off x="6316230" y="4139577"/>
            <a:ext cx="497394" cy="497394"/>
            <a:chOff x="3794417" y="1971709"/>
            <a:chExt cx="497394" cy="497394"/>
          </a:xfrm>
        </p:grpSpPr>
        <p:sp>
          <p:nvSpPr>
            <p:cNvPr id="22" name="Oval 21">
              <a:extLst>
                <a:ext uri="{FF2B5EF4-FFF2-40B4-BE49-F238E27FC236}">
                  <a16:creationId xmlns:a16="http://schemas.microsoft.com/office/drawing/2014/main" id="{87195DD6-FBBE-DFCD-6770-419EEFBF8F8A}"/>
                </a:ext>
              </a:extLst>
            </p:cNvPr>
            <p:cNvSpPr/>
            <p:nvPr/>
          </p:nvSpPr>
          <p:spPr>
            <a:xfrm>
              <a:off x="3794417"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Graphic 23" descr="Document with solid fill">
              <a:extLst>
                <a:ext uri="{FF2B5EF4-FFF2-40B4-BE49-F238E27FC236}">
                  <a16:creationId xmlns:a16="http://schemas.microsoft.com/office/drawing/2014/main" id="{BDB3D89E-ECD1-E98F-53CD-B17058379E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65530" y="2039476"/>
              <a:ext cx="363648" cy="363648"/>
            </a:xfrm>
            <a:prstGeom prst="rect">
              <a:avLst/>
            </a:prstGeom>
          </p:spPr>
        </p:pic>
      </p:grpSp>
    </p:spTree>
    <p:extLst>
      <p:ext uri="{BB962C8B-B14F-4D97-AF65-F5344CB8AC3E}">
        <p14:creationId xmlns:p14="http://schemas.microsoft.com/office/powerpoint/2010/main" val="2631364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paper&#10;&#10;AI-generated content may be incorrect.">
            <a:extLst>
              <a:ext uri="{FF2B5EF4-FFF2-40B4-BE49-F238E27FC236}">
                <a16:creationId xmlns:a16="http://schemas.microsoft.com/office/drawing/2014/main" id="{E21B99E3-5BFB-0B0E-AA0B-230CF48E3A9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a:stretch/>
        </p:blipFill>
        <p:spPr>
          <a:xfrm>
            <a:off x="0" y="0"/>
            <a:ext cx="12241420" cy="393881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88885" y="1538455"/>
            <a:ext cx="2329117" cy="1015663"/>
          </a:xfrm>
          <a:prstGeom prst="rect">
            <a:avLst/>
          </a:prstGeom>
          <a:noFill/>
        </p:spPr>
        <p:txBody>
          <a:bodyPr wrap="square" rtlCol="0">
            <a:spAutoFit/>
          </a:bodyPr>
          <a:lstStyle/>
          <a:p>
            <a:pPr>
              <a:lnSpc>
                <a:spcPts val="3600"/>
              </a:lnSpc>
            </a:pPr>
            <a:r>
              <a:rPr lang="en-US" sz="7200" b="1" dirty="0">
                <a:solidFill>
                  <a:schemeClr val="bg1"/>
                </a:solidFill>
                <a:latin typeface="Arial" panose="020B0604020202020204" pitchFamily="34" charset="0"/>
                <a:cs typeface="Arial" panose="020B0604020202020204" pitchFamily="34" charset="0"/>
              </a:rPr>
              <a:t>BILL</a:t>
            </a:r>
            <a:r>
              <a:rPr lang="en-US" sz="5200" b="1" dirty="0">
                <a:solidFill>
                  <a:schemeClr val="bg1"/>
                </a:solidFill>
                <a:latin typeface="Arial" panose="020B0604020202020204" pitchFamily="34" charset="0"/>
                <a:cs typeface="Arial" panose="020B0604020202020204" pitchFamily="34" charset="0"/>
              </a:rPr>
              <a:t> </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PRINTING</a:t>
            </a:r>
          </a:p>
        </p:txBody>
      </p:sp>
      <p:sp>
        <p:nvSpPr>
          <p:cNvPr id="21" name="Rectangle 3">
            <a:extLst>
              <a:ext uri="{FF2B5EF4-FFF2-40B4-BE49-F238E27FC236}">
                <a16:creationId xmlns:a16="http://schemas.microsoft.com/office/drawing/2014/main" id="{535C33A3-633D-06A6-B7F9-80D0820FAE96}"/>
              </a:ext>
            </a:extLst>
          </p:cNvPr>
          <p:cNvSpPr txBox="1">
            <a:spLocks noChangeArrowheads="1"/>
          </p:cNvSpPr>
          <p:nvPr/>
        </p:nvSpPr>
        <p:spPr bwMode="auto">
          <a:xfrm>
            <a:off x="3611682" y="1021147"/>
            <a:ext cx="2927717" cy="407955"/>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a:lnSpc>
                <a:spcPct val="100000"/>
              </a:lnSpc>
              <a:buSzPct val="90000"/>
            </a:pPr>
            <a:r>
              <a:rPr lang="en-US" sz="2400" dirty="0">
                <a:solidFill>
                  <a:srgbClr val="FFCF01"/>
                </a:solidFill>
                <a:latin typeface="Arial" panose="020B0604020202020204" pitchFamily="34" charset="0"/>
                <a:cs typeface="Arial" panose="020B0604020202020204" pitchFamily="34" charset="0"/>
              </a:rPr>
              <a:t>TECHNOLOGY </a:t>
            </a:r>
            <a:endParaRPr lang="en-US" sz="1200" b="0" dirty="0">
              <a:solidFill>
                <a:schemeClr val="bg1"/>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438862" y="2743200"/>
            <a:ext cx="0" cy="254000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427316" y="52690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905164"/>
            <a:ext cx="0" cy="4378036"/>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D378D929-AC0F-9934-2815-BD67DFF091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2014" y="4203448"/>
            <a:ext cx="5846257" cy="1734086"/>
          </a:xfrm>
          <a:prstGeom prst="rect">
            <a:avLst/>
          </a:prstGeom>
        </p:spPr>
      </p:pic>
      <p:pic>
        <p:nvPicPr>
          <p:cNvPr id="7" name="Picture 6" descr="A white text on a black background&#10;&#10;AI-generated content may be incorrect.">
            <a:extLst>
              <a:ext uri="{FF2B5EF4-FFF2-40B4-BE49-F238E27FC236}">
                <a16:creationId xmlns:a16="http://schemas.microsoft.com/office/drawing/2014/main" id="{6CF74C4D-3816-1FE7-AA1A-75F2C66B6E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9429" y="489531"/>
            <a:ext cx="1129472" cy="393056"/>
          </a:xfrm>
          <a:prstGeom prst="rect">
            <a:avLst/>
          </a:prstGeom>
        </p:spPr>
      </p:pic>
      <p:sp>
        <p:nvSpPr>
          <p:cNvPr id="9" name="TextBox 8">
            <a:extLst>
              <a:ext uri="{FF2B5EF4-FFF2-40B4-BE49-F238E27FC236}">
                <a16:creationId xmlns:a16="http://schemas.microsoft.com/office/drawing/2014/main" id="{98FDD2B0-A4E7-4585-050C-4B66711481DC}"/>
              </a:ext>
            </a:extLst>
          </p:cNvPr>
          <p:cNvSpPr txBox="1"/>
          <p:nvPr/>
        </p:nvSpPr>
        <p:spPr>
          <a:xfrm>
            <a:off x="3524597" y="1636096"/>
            <a:ext cx="3561006" cy="2251642"/>
          </a:xfrm>
          <a:prstGeom prst="rect">
            <a:avLst/>
          </a:prstGeom>
          <a:noFill/>
        </p:spPr>
        <p:txBody>
          <a:bodyPr wrap="square">
            <a:spAutoFit/>
          </a:bodyPr>
          <a:lstStyle/>
          <a:p>
            <a:pPr marL="342900" indent="-342900" eaLnBrk="1" hangingPunct="1">
              <a:spcBef>
                <a:spcPts val="1200"/>
              </a:spcBef>
              <a:buSzPct val="90000"/>
              <a:buFont typeface="Arial" panose="020B0604020202020204" pitchFamily="34" charset="0"/>
              <a:buChar char="•"/>
            </a:pPr>
            <a:r>
              <a:rPr lang="en-US" sz="1800" b="0" dirty="0">
                <a:solidFill>
                  <a:schemeClr val="bg1"/>
                </a:solidFill>
                <a:latin typeface="Arial" panose="020B0604020202020204" pitchFamily="34" charset="0"/>
                <a:ea typeface="+mn-ea"/>
                <a:cs typeface="Arial" panose="020B0604020202020204" pitchFamily="34" charset="0"/>
              </a:rPr>
              <a:t>Full-color, all digital, variable printing at 73,000+ images per hour.</a:t>
            </a:r>
          </a:p>
          <a:p>
            <a:pPr marL="342900" indent="-342900" eaLnBrk="1" hangingPunct="1">
              <a:spcBef>
                <a:spcPts val="1200"/>
              </a:spcBef>
              <a:buSzPct val="90000"/>
              <a:buFont typeface="Arial" panose="020B0604020202020204" pitchFamily="34" charset="0"/>
              <a:buChar char="•"/>
            </a:pPr>
            <a:r>
              <a:rPr lang="en-US" sz="1800" b="0" dirty="0">
                <a:solidFill>
                  <a:schemeClr val="bg1"/>
                </a:solidFill>
                <a:latin typeface="Arial" panose="020B0604020202020204" pitchFamily="34" charset="0"/>
                <a:ea typeface="+mn-ea"/>
                <a:cs typeface="Arial" panose="020B0604020202020204" pitchFamily="34" charset="0"/>
              </a:rPr>
              <a:t>Each roll of paper is approximately  90,000 feet (17 miles)</a:t>
            </a:r>
          </a:p>
          <a:p>
            <a:pPr eaLnBrk="1" hangingPunct="1">
              <a:lnSpc>
                <a:spcPct val="140000"/>
              </a:lnSpc>
              <a:buSzPct val="90000"/>
            </a:pPr>
            <a:endParaRPr lang="en-US" sz="1800" b="0" dirty="0">
              <a:solidFill>
                <a:schemeClr val="bg1"/>
              </a:solidFill>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FF3D749-7510-A1BF-A51B-82B284CBAEC7}"/>
              </a:ext>
            </a:extLst>
          </p:cNvPr>
          <p:cNvSpPr txBox="1"/>
          <p:nvPr/>
        </p:nvSpPr>
        <p:spPr>
          <a:xfrm>
            <a:off x="7510091" y="1665982"/>
            <a:ext cx="3389751" cy="1077218"/>
          </a:xfrm>
          <a:prstGeom prst="rect">
            <a:avLst/>
          </a:prstGeom>
          <a:noFill/>
        </p:spPr>
        <p:txBody>
          <a:bodyPr wrap="square">
            <a:spAutoFit/>
          </a:bodyPr>
          <a:lstStyle/>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No preprinted forms are needed</a:t>
            </a:r>
          </a:p>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Never billed for spoilage</a:t>
            </a:r>
          </a:p>
        </p:txBody>
      </p:sp>
    </p:spTree>
    <p:extLst>
      <p:ext uri="{BB962C8B-B14F-4D97-AF65-F5344CB8AC3E}">
        <p14:creationId xmlns:p14="http://schemas.microsoft.com/office/powerpoint/2010/main" val="209964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erson at a cash register&#10;&#10;AI-generated content may be incorrect.">
            <a:extLst>
              <a:ext uri="{FF2B5EF4-FFF2-40B4-BE49-F238E27FC236}">
                <a16:creationId xmlns:a16="http://schemas.microsoft.com/office/drawing/2014/main" id="{7C191D33-3043-7E55-04AC-1FA75A814CC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r="-473"/>
          <a:stretch/>
        </p:blipFill>
        <p:spPr>
          <a:xfrm>
            <a:off x="0" y="-6034"/>
            <a:ext cx="12351851" cy="3896161"/>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88884" y="1538455"/>
            <a:ext cx="3123448" cy="1015663"/>
          </a:xfrm>
          <a:prstGeom prst="rect">
            <a:avLst/>
          </a:prstGeom>
          <a:noFill/>
        </p:spPr>
        <p:txBody>
          <a:bodyPr wrap="square" rtlCol="0">
            <a:spAutoFit/>
          </a:bodyPr>
          <a:lstStyle/>
          <a:p>
            <a:pPr>
              <a:lnSpc>
                <a:spcPts val="3600"/>
              </a:lnSpc>
            </a:pPr>
            <a:r>
              <a:rPr lang="en-US" sz="5400" b="1" dirty="0">
                <a:solidFill>
                  <a:schemeClr val="bg1"/>
                </a:solidFill>
                <a:latin typeface="Arial" panose="020B0604020202020204" pitchFamily="34" charset="0"/>
                <a:cs typeface="Arial" panose="020B0604020202020204" pitchFamily="34" charset="0"/>
              </a:rPr>
              <a:t>MAILING</a:t>
            </a:r>
            <a:r>
              <a:rPr lang="en-US" sz="5200" b="1" dirty="0">
                <a:solidFill>
                  <a:schemeClr val="bg1"/>
                </a:solidFill>
                <a:latin typeface="Arial" panose="020B0604020202020204" pitchFamily="34" charset="0"/>
                <a:cs typeface="Arial" panose="020B0604020202020204" pitchFamily="34" charset="0"/>
              </a:rPr>
              <a:t> </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&amp; INSERTING</a:t>
            </a:r>
          </a:p>
        </p:txBody>
      </p:sp>
      <p:sp>
        <p:nvSpPr>
          <p:cNvPr id="21" name="Rectangle 3">
            <a:extLst>
              <a:ext uri="{FF2B5EF4-FFF2-40B4-BE49-F238E27FC236}">
                <a16:creationId xmlns:a16="http://schemas.microsoft.com/office/drawing/2014/main" id="{535C33A3-633D-06A6-B7F9-80D0820FAE96}"/>
              </a:ext>
            </a:extLst>
          </p:cNvPr>
          <p:cNvSpPr txBox="1">
            <a:spLocks noChangeArrowheads="1"/>
          </p:cNvSpPr>
          <p:nvPr/>
        </p:nvSpPr>
        <p:spPr bwMode="auto">
          <a:xfrm>
            <a:off x="4490441" y="1734538"/>
            <a:ext cx="2927717" cy="42105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a:lnSpc>
                <a:spcPct val="100000"/>
              </a:lnSpc>
              <a:buSzPct val="90000"/>
            </a:pPr>
            <a:r>
              <a:rPr lang="en-US" sz="2400" dirty="0">
                <a:solidFill>
                  <a:srgbClr val="FFCF01"/>
                </a:solidFill>
                <a:latin typeface="Arial" panose="020B0604020202020204" pitchFamily="34" charset="0"/>
                <a:cs typeface="Arial" panose="020B0604020202020204" pitchFamily="34" charset="0"/>
              </a:rPr>
              <a:t>TECHNOLOGY </a:t>
            </a:r>
            <a:endParaRPr lang="en-US" sz="1200" b="0" dirty="0">
              <a:solidFill>
                <a:schemeClr val="bg1"/>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438862" y="2743200"/>
            <a:ext cx="0" cy="254000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427316" y="52690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905164"/>
            <a:ext cx="0" cy="4378036"/>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7AEDC8E5-7165-C858-CF8B-2864E3F0B0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35619" y="4085825"/>
            <a:ext cx="7550592" cy="2697581"/>
          </a:xfrm>
          <a:prstGeom prst="rect">
            <a:avLst/>
          </a:prstGeom>
        </p:spPr>
      </p:pic>
      <p:sp>
        <p:nvSpPr>
          <p:cNvPr id="10" name="TextBox 9">
            <a:extLst>
              <a:ext uri="{FF2B5EF4-FFF2-40B4-BE49-F238E27FC236}">
                <a16:creationId xmlns:a16="http://schemas.microsoft.com/office/drawing/2014/main" id="{A17E0B4C-CCD9-E1A8-188B-D695204D7500}"/>
              </a:ext>
            </a:extLst>
          </p:cNvPr>
          <p:cNvSpPr txBox="1"/>
          <p:nvPr/>
        </p:nvSpPr>
        <p:spPr>
          <a:xfrm>
            <a:off x="4429481" y="2481424"/>
            <a:ext cx="2875709" cy="800219"/>
          </a:xfrm>
          <a:prstGeom prst="rect">
            <a:avLst/>
          </a:prstGeom>
          <a:noFill/>
        </p:spPr>
        <p:txBody>
          <a:bodyPr wrap="square">
            <a:spAutoFit/>
          </a:bodyPr>
          <a:lstStyle/>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72,000 sheets/hour</a:t>
            </a:r>
          </a:p>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384,000 pieces/day</a:t>
            </a:r>
          </a:p>
        </p:txBody>
      </p:sp>
      <p:pic>
        <p:nvPicPr>
          <p:cNvPr id="12" name="Picture 11" descr="A white text on a black background&#10;&#10;AI-generated content may be incorrect.">
            <a:extLst>
              <a:ext uri="{FF2B5EF4-FFF2-40B4-BE49-F238E27FC236}">
                <a16:creationId xmlns:a16="http://schemas.microsoft.com/office/drawing/2014/main" id="{01C4FD15-CBA9-9527-BBDF-A2A582FA6F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
        <p:nvSpPr>
          <p:cNvPr id="5" name="TextBox 4">
            <a:extLst>
              <a:ext uri="{FF2B5EF4-FFF2-40B4-BE49-F238E27FC236}">
                <a16:creationId xmlns:a16="http://schemas.microsoft.com/office/drawing/2014/main" id="{0ACF0CB8-4B35-0F0A-E7E3-E4338F293E19}"/>
              </a:ext>
            </a:extLst>
          </p:cNvPr>
          <p:cNvSpPr txBox="1"/>
          <p:nvPr/>
        </p:nvSpPr>
        <p:spPr>
          <a:xfrm>
            <a:off x="7603303" y="2481424"/>
            <a:ext cx="3892731" cy="800219"/>
          </a:xfrm>
          <a:prstGeom prst="rect">
            <a:avLst/>
          </a:prstGeom>
          <a:noFill/>
        </p:spPr>
        <p:txBody>
          <a:bodyPr wrap="square">
            <a:spAutoFit/>
          </a:bodyPr>
          <a:lstStyle/>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Real time piece level tracking </a:t>
            </a:r>
          </a:p>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100% validation</a:t>
            </a:r>
          </a:p>
        </p:txBody>
      </p:sp>
    </p:spTree>
    <p:extLst>
      <p:ext uri="{BB962C8B-B14F-4D97-AF65-F5344CB8AC3E}">
        <p14:creationId xmlns:p14="http://schemas.microsoft.com/office/powerpoint/2010/main" val="2286049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6576314" y="0"/>
            <a:ext cx="56156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close-up of a paper&#10;&#10;AI-generated content may be incorrect.">
            <a:extLst>
              <a:ext uri="{FF2B5EF4-FFF2-40B4-BE49-F238E27FC236}">
                <a16:creationId xmlns:a16="http://schemas.microsoft.com/office/drawing/2014/main" id="{BD138B9B-F5FF-6D10-F5B1-1FE6DA8756E9}"/>
              </a:ext>
            </a:extLst>
          </p:cNvPr>
          <p:cNvPicPr>
            <a:picLocks noChangeAspect="1"/>
          </p:cNvPicPr>
          <p:nvPr/>
        </p:nvPicPr>
        <p:blipFill>
          <a:blip r:embed="rId2" cstate="email">
            <a:alphaModFix amt="19000"/>
            <a:extLst>
              <a:ext uri="{28A0092B-C50C-407E-A947-70E740481C1C}">
                <a14:useLocalDpi xmlns:a14="http://schemas.microsoft.com/office/drawing/2010/main"/>
              </a:ext>
            </a:extLst>
          </a:blip>
          <a:srcRect/>
          <a:stretch/>
        </p:blipFill>
        <p:spPr>
          <a:xfrm>
            <a:off x="6567078" y="-6352"/>
            <a:ext cx="5624922" cy="68520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1017733" y="2424157"/>
            <a:ext cx="3873420" cy="579646"/>
          </a:xfrm>
          <a:prstGeom prst="rect">
            <a:avLst/>
          </a:prstGeom>
          <a:noFill/>
        </p:spPr>
        <p:txBody>
          <a:bodyPr wrap="square" rtlCol="0">
            <a:spAutoFit/>
          </a:bodyPr>
          <a:lstStyle/>
          <a:p>
            <a:pPr>
              <a:lnSpc>
                <a:spcPts val="1900"/>
              </a:lnSpc>
            </a:pPr>
            <a:r>
              <a:rPr lang="en-US" sz="6600" b="1" dirty="0">
                <a:solidFill>
                  <a:srgbClr val="011E65"/>
                </a:solidFill>
                <a:latin typeface="Arial" panose="020B0604020202020204" pitchFamily="34" charset="0"/>
                <a:cs typeface="Arial" panose="020B0604020202020204" pitchFamily="34" charset="0"/>
              </a:rPr>
              <a:t>MRDF</a:t>
            </a:r>
            <a:br>
              <a:rPr lang="en-US" sz="4800" b="1" dirty="0">
                <a:solidFill>
                  <a:srgbClr val="011E65"/>
                </a:solidFill>
                <a:latin typeface="Arial" panose="020B0604020202020204" pitchFamily="34" charset="0"/>
                <a:cs typeface="Arial" panose="020B0604020202020204" pitchFamily="34" charset="0"/>
              </a:rPr>
            </a:br>
            <a:r>
              <a:rPr lang="en-US" b="1" dirty="0">
                <a:solidFill>
                  <a:srgbClr val="FFCF01"/>
                </a:solidFill>
                <a:latin typeface="Arial" panose="020B0604020202020204" pitchFamily="34" charset="0"/>
                <a:cs typeface="Arial" panose="020B0604020202020204" pitchFamily="34" charset="0"/>
              </a:rPr>
              <a:t>MAIL RUN DATA FILE</a:t>
            </a:r>
            <a:endParaRPr lang="en-US" sz="3500" b="1" dirty="0">
              <a:solidFill>
                <a:srgbClr val="FFCF01"/>
              </a:solidFill>
              <a:latin typeface="Arial" panose="020B0604020202020204" pitchFamily="34" charset="0"/>
              <a:cs typeface="Arial" panose="020B0604020202020204" pitchFamily="34" charset="0"/>
            </a:endParaRP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2096392" y="3112429"/>
            <a:ext cx="5219813"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21" name="Picture 20" descr="A white text on a black background&#10;&#10;AI-generated content may be incorrect.">
            <a:extLst>
              <a:ext uri="{FF2B5EF4-FFF2-40B4-BE49-F238E27FC236}">
                <a16:creationId xmlns:a16="http://schemas.microsoft.com/office/drawing/2014/main" id="{793A54FE-F000-027D-2178-1035EF0587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4415" y="537654"/>
            <a:ext cx="1129472" cy="393056"/>
          </a:xfrm>
          <a:prstGeom prst="rect">
            <a:avLst/>
          </a:prstGeom>
        </p:spPr>
      </p:pic>
      <p:sp>
        <p:nvSpPr>
          <p:cNvPr id="3" name="TextBox 2">
            <a:extLst>
              <a:ext uri="{FF2B5EF4-FFF2-40B4-BE49-F238E27FC236}">
                <a16:creationId xmlns:a16="http://schemas.microsoft.com/office/drawing/2014/main" id="{CD4FE3C2-C297-8DE5-A461-CA3C1340DFEE}"/>
              </a:ext>
            </a:extLst>
          </p:cNvPr>
          <p:cNvSpPr txBox="1"/>
          <p:nvPr/>
        </p:nvSpPr>
        <p:spPr>
          <a:xfrm>
            <a:off x="7490833" y="1943110"/>
            <a:ext cx="4056779" cy="3693319"/>
          </a:xfrm>
          <a:prstGeom prst="rect">
            <a:avLst/>
          </a:prstGeom>
          <a:noFill/>
        </p:spPr>
        <p:txBody>
          <a:bodyPr wrap="square" rtlCol="0">
            <a:spAutoFit/>
          </a:bodyPr>
          <a:lstStyle/>
          <a:p>
            <a:r>
              <a:rPr lang="en-US" sz="3600" b="1" dirty="0">
                <a:solidFill>
                  <a:srgbClr val="FFCF01"/>
                </a:solidFill>
                <a:latin typeface="Arial" panose="020B0604020202020204" pitchFamily="34" charset="0"/>
                <a:cs typeface="Arial" panose="020B0604020202020204" pitchFamily="34" charset="0"/>
              </a:rPr>
              <a:t>100% Validation</a:t>
            </a:r>
          </a:p>
          <a:p>
            <a:r>
              <a:rPr lang="en-US" sz="1800" dirty="0">
                <a:solidFill>
                  <a:schemeClr val="bg1"/>
                </a:solidFill>
                <a:latin typeface="Arial" panose="020B0604020202020204" pitchFamily="34" charset="0"/>
                <a:cs typeface="Arial" panose="020B0604020202020204" pitchFamily="34" charset="0"/>
              </a:rPr>
              <a:t>MRDF technology is the index file that we feed to the inserter that comes from the print image file. It ensures every single sheet of paper into an envelope. The file delivers data about what the insertion equipment should expect and looks to match each piece </a:t>
            </a:r>
            <a:r>
              <a:rPr lang="en-US" dirty="0">
                <a:solidFill>
                  <a:schemeClr val="bg1"/>
                </a:solidFill>
                <a:latin typeface="Arial" panose="020B0604020202020204" pitchFamily="34" charset="0"/>
                <a:cs typeface="Arial" panose="020B0604020202020204" pitchFamily="34" charset="0"/>
              </a:rPr>
              <a:t>for 100% validation.</a:t>
            </a:r>
          </a:p>
          <a:p>
            <a:endParaRPr lang="en-US" sz="1800" kern="100" dirty="0">
              <a:solidFill>
                <a:schemeClr val="bg1"/>
              </a:solidFill>
              <a:latin typeface="Arial" panose="020B0604020202020204" pitchFamily="34" charset="0"/>
              <a:cs typeface="Arial" panose="020B0604020202020204" pitchFamily="34" charset="0"/>
            </a:endParaRPr>
          </a:p>
          <a:p>
            <a:r>
              <a:rPr lang="en-US" sz="1800" dirty="0">
                <a:solidFill>
                  <a:schemeClr val="bg1"/>
                </a:solidFill>
                <a:latin typeface="Arial" panose="020B0604020202020204" pitchFamily="34" charset="0"/>
                <a:cs typeface="Arial" panose="020B0604020202020204" pitchFamily="34" charset="0"/>
              </a:rPr>
              <a:t>With this solution in place, it allows us to be accurate and reliable</a:t>
            </a:r>
            <a:r>
              <a:rPr lang="en-US" sz="1800" dirty="0">
                <a:latin typeface="Arial" panose="020B0604020202020204" pitchFamily="34" charset="0"/>
                <a:cs typeface="Arial" panose="020B0604020202020204" pitchFamily="34" charset="0"/>
              </a:rPr>
              <a:t>.</a:t>
            </a:r>
            <a:endParaRPr lang="en-US" sz="1800" kern="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8873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49421" y="87777"/>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01303" y="2906924"/>
            <a:ext cx="3078390" cy="1015663"/>
          </a:xfrm>
          <a:prstGeom prst="rect">
            <a:avLst/>
          </a:prstGeom>
          <a:noFill/>
        </p:spPr>
        <p:txBody>
          <a:bodyPr wrap="square" rtlCol="0">
            <a:spAutoFit/>
          </a:bodyPr>
          <a:lstStyle/>
          <a:p>
            <a:pPr>
              <a:lnSpc>
                <a:spcPts val="3600"/>
              </a:lnSpc>
            </a:pPr>
            <a:r>
              <a:rPr lang="en-US" sz="4400" b="1" dirty="0">
                <a:solidFill>
                  <a:srgbClr val="FFCF01"/>
                </a:solidFill>
                <a:latin typeface="Arial" panose="020B0604020202020204" pitchFamily="34" charset="0"/>
                <a:cs typeface="Arial" panose="020B0604020202020204" pitchFamily="34" charset="0"/>
              </a:rPr>
              <a:t>POSTAGE</a:t>
            </a:r>
            <a:r>
              <a:rPr lang="en-US" sz="3600" b="1" dirty="0">
                <a:solidFill>
                  <a:srgbClr val="FFCF01"/>
                </a:solidFill>
                <a:latin typeface="Arial" panose="020B0604020202020204" pitchFamily="34" charset="0"/>
                <a:cs typeface="Arial" panose="020B0604020202020204" pitchFamily="34" charset="0"/>
              </a:rPr>
              <a:t> </a:t>
            </a:r>
            <a:r>
              <a:rPr lang="en-US" sz="3600" b="1" dirty="0">
                <a:solidFill>
                  <a:schemeClr val="bg1"/>
                </a:solidFill>
                <a:latin typeface="Arial" panose="020B0604020202020204" pitchFamily="34" charset="0"/>
                <a:cs typeface="Arial" panose="020B0604020202020204" pitchFamily="34" charset="0"/>
              </a:rPr>
              <a:t>DISCOUNTS</a:t>
            </a:r>
          </a:p>
        </p:txBody>
      </p:sp>
      <p:cxnSp>
        <p:nvCxnSpPr>
          <p:cNvPr id="5" name="Straight Connector 4">
            <a:extLst>
              <a:ext uri="{FF2B5EF4-FFF2-40B4-BE49-F238E27FC236}">
                <a16:creationId xmlns:a16="http://schemas.microsoft.com/office/drawing/2014/main" id="{4134F9DD-5407-2DDB-E8DC-C5D0ED3AEE0D}"/>
              </a:ext>
            </a:extLst>
          </p:cNvPr>
          <p:cNvCxnSpPr>
            <a:cxnSpLocks/>
          </p:cNvCxnSpPr>
          <p:nvPr/>
        </p:nvCxnSpPr>
        <p:spPr>
          <a:xfrm flipH="1">
            <a:off x="3501830" y="3341223"/>
            <a:ext cx="2441770" cy="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7DE7FF0F-852D-5A3E-2FA9-932185675D36}"/>
              </a:ext>
            </a:extLst>
          </p:cNvPr>
          <p:cNvSpPr txBox="1"/>
          <p:nvPr/>
        </p:nvSpPr>
        <p:spPr>
          <a:xfrm>
            <a:off x="332964" y="3963917"/>
            <a:ext cx="2953162" cy="1421928"/>
          </a:xfrm>
          <a:prstGeom prst="rect">
            <a:avLst/>
          </a:prstGeom>
          <a:noFill/>
        </p:spPr>
        <p:txBody>
          <a:bodyPr wrap="square">
            <a:spAutoFit/>
          </a:bodyPr>
          <a:lstStyle/>
          <a:p>
            <a:pPr algn="l" fontAlgn="b"/>
            <a:r>
              <a:rPr lang="en-US" sz="1440" dirty="0">
                <a:solidFill>
                  <a:schemeClr val="bg1"/>
                </a:solidFill>
                <a:latin typeface="Arial" panose="020B0604020202020204" pitchFamily="34" charset="0"/>
                <a:cs typeface="Arial" panose="020B0604020202020204" pitchFamily="34" charset="0"/>
              </a:rPr>
              <a:t>Usio presorts and passes through all postage discounts* This reduces cost and mail delivery time. *500 or more pieces are needed to qualify for postage discounts</a:t>
            </a:r>
          </a:p>
        </p:txBody>
      </p:sp>
      <p:graphicFrame>
        <p:nvGraphicFramePr>
          <p:cNvPr id="3" name="Object 2">
            <a:extLst>
              <a:ext uri="{FF2B5EF4-FFF2-40B4-BE49-F238E27FC236}">
                <a16:creationId xmlns:a16="http://schemas.microsoft.com/office/drawing/2014/main" id="{F8EA23CC-9563-0907-E805-B7BCBC867A43}"/>
              </a:ext>
            </a:extLst>
          </p:cNvPr>
          <p:cNvGraphicFramePr>
            <a:graphicFrameLocks noChangeAspect="1"/>
          </p:cNvGraphicFramePr>
          <p:nvPr>
            <p:extLst>
              <p:ext uri="{D42A27DB-BD31-4B8C-83A1-F6EECF244321}">
                <p14:modId xmlns:p14="http://schemas.microsoft.com/office/powerpoint/2010/main" val="111583262"/>
              </p:ext>
            </p:extLst>
          </p:nvPr>
        </p:nvGraphicFramePr>
        <p:xfrm>
          <a:off x="6335064" y="2066995"/>
          <a:ext cx="4313886" cy="2724010"/>
        </p:xfrm>
        <a:graphic>
          <a:graphicData uri="http://schemas.openxmlformats.org/presentationml/2006/ole">
            <mc:AlternateContent xmlns:mc="http://schemas.openxmlformats.org/markup-compatibility/2006">
              <mc:Choice xmlns:v="urn:schemas-microsoft-com:vml" Requires="v">
                <p:oleObj name="Worksheet" r:id="rId4" imgW="2847840" imgH="1885790" progId="Excel.Sheet.12">
                  <p:embed/>
                </p:oleObj>
              </mc:Choice>
              <mc:Fallback>
                <p:oleObj name="Worksheet" r:id="rId4" imgW="2847840" imgH="1885790" progId="Excel.Sheet.12">
                  <p:embed/>
                  <p:pic>
                    <p:nvPicPr>
                      <p:cNvPr id="3" name="Object 2">
                        <a:extLst>
                          <a:ext uri="{FF2B5EF4-FFF2-40B4-BE49-F238E27FC236}">
                            <a16:creationId xmlns:a16="http://schemas.microsoft.com/office/drawing/2014/main" id="{F8EA23CC-9563-0907-E805-B7BCBC867A43}"/>
                          </a:ext>
                        </a:extLst>
                      </p:cNvPr>
                      <p:cNvPicPr/>
                      <p:nvPr/>
                    </p:nvPicPr>
                    <p:blipFill>
                      <a:blip r:embed="rId5"/>
                      <a:stretch>
                        <a:fillRect/>
                      </a:stretch>
                    </p:blipFill>
                    <p:spPr>
                      <a:xfrm>
                        <a:off x="6335064" y="2066995"/>
                        <a:ext cx="4313886" cy="2724010"/>
                      </a:xfrm>
                      <a:prstGeom prst="rect">
                        <a:avLst/>
                      </a:prstGeom>
                      <a:ln w="12700">
                        <a:solidFill>
                          <a:schemeClr val="tx1"/>
                        </a:solidFill>
                      </a:ln>
                    </p:spPr>
                  </p:pic>
                </p:oleObj>
              </mc:Fallback>
            </mc:AlternateContent>
          </a:graphicData>
        </a:graphic>
      </p:graphicFrame>
    </p:spTree>
    <p:extLst>
      <p:ext uri="{BB962C8B-B14F-4D97-AF65-F5344CB8AC3E}">
        <p14:creationId xmlns:p14="http://schemas.microsoft.com/office/powerpoint/2010/main" val="344929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8329614" y="0"/>
            <a:ext cx="38623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316723" y="56877"/>
            <a:ext cx="3862386"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1167654" y="1693924"/>
            <a:ext cx="3873420" cy="604461"/>
          </a:xfrm>
          <a:prstGeom prst="rect">
            <a:avLst/>
          </a:prstGeom>
          <a:noFill/>
        </p:spPr>
        <p:txBody>
          <a:bodyPr wrap="square" rtlCol="0">
            <a:spAutoFit/>
          </a:bodyPr>
          <a:lstStyle/>
          <a:p>
            <a:pPr>
              <a:lnSpc>
                <a:spcPts val="2100"/>
              </a:lnSpc>
            </a:pPr>
            <a:r>
              <a:rPr lang="en-US" sz="8000" b="1" dirty="0">
                <a:solidFill>
                  <a:srgbClr val="011E65"/>
                </a:solidFill>
                <a:latin typeface="Arial" panose="020B0604020202020204" pitchFamily="34" charset="0"/>
                <a:cs typeface="Arial" panose="020B0604020202020204" pitchFamily="34" charset="0"/>
              </a:rPr>
              <a:t>NCOA</a:t>
            </a:r>
            <a:r>
              <a:rPr lang="en-US" sz="4800" b="1" dirty="0">
                <a:solidFill>
                  <a:srgbClr val="011E65"/>
                </a:solidFill>
                <a:latin typeface="Arial" panose="020B0604020202020204" pitchFamily="34" charset="0"/>
                <a:cs typeface="Arial" panose="020B0604020202020204" pitchFamily="34" charset="0"/>
              </a:rPr>
              <a:t> </a:t>
            </a:r>
            <a:br>
              <a:rPr lang="en-US" sz="3500" b="1" dirty="0">
                <a:solidFill>
                  <a:srgbClr val="FFCF01"/>
                </a:solidFill>
                <a:latin typeface="Arial" panose="020B0604020202020204" pitchFamily="34" charset="0"/>
                <a:cs typeface="Arial" panose="020B0604020202020204" pitchFamily="34" charset="0"/>
              </a:rPr>
            </a:br>
            <a:r>
              <a:rPr lang="en-US" sz="1450" b="1" dirty="0">
                <a:solidFill>
                  <a:srgbClr val="FFCF01"/>
                </a:solidFill>
                <a:latin typeface="Arial" panose="020B0604020202020204" pitchFamily="34" charset="0"/>
                <a:cs typeface="Arial" panose="020B0604020202020204" pitchFamily="34" charset="0"/>
              </a:rPr>
              <a:t>NATIONAL CHANGE OF ADDRESS</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6971337" y="1841903"/>
            <a:ext cx="4562764" cy="582512"/>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A8EFDF74-1413-62A8-625F-1AAC67F5DC77}"/>
              </a:ext>
            </a:extLst>
          </p:cNvPr>
          <p:cNvGrpSpPr/>
          <p:nvPr/>
        </p:nvGrpSpPr>
        <p:grpSpPr>
          <a:xfrm>
            <a:off x="1287954" y="2556837"/>
            <a:ext cx="3873744" cy="3171112"/>
            <a:chOff x="997377" y="3255305"/>
            <a:chExt cx="3873744" cy="3171112"/>
          </a:xfrm>
        </p:grpSpPr>
        <p:pic>
          <p:nvPicPr>
            <p:cNvPr id="7" name="Picture 6">
              <a:extLst>
                <a:ext uri="{FF2B5EF4-FFF2-40B4-BE49-F238E27FC236}">
                  <a16:creationId xmlns:a16="http://schemas.microsoft.com/office/drawing/2014/main" id="{63799DE8-328C-D21B-1B36-351E3EA6DD64}"/>
                </a:ext>
              </a:extLst>
            </p:cNvPr>
            <p:cNvPicPr>
              <a:picLocks noChangeAspect="1"/>
            </p:cNvPicPr>
            <p:nvPr/>
          </p:nvPicPr>
          <p:blipFill>
            <a:blip r:embed="rId4"/>
            <a:stretch>
              <a:fillRect/>
            </a:stretch>
          </p:blipFill>
          <p:spPr>
            <a:xfrm>
              <a:off x="997377" y="3255305"/>
              <a:ext cx="3531662" cy="2780071"/>
            </a:xfrm>
            <a:prstGeom prst="rect">
              <a:avLst/>
            </a:prstGeom>
            <a:noFill/>
            <a:ln w="28575">
              <a:noFill/>
            </a:ln>
            <a:effectLst>
              <a:outerShdw blurRad="50800" dist="38100" dir="2700000" algn="tl" rotWithShape="0">
                <a:prstClr val="black">
                  <a:alpha val="40000"/>
                </a:prstClr>
              </a:outerShdw>
            </a:effectLst>
          </p:spPr>
        </p:pic>
        <p:grpSp>
          <p:nvGrpSpPr>
            <p:cNvPr id="11" name="Group 10">
              <a:extLst>
                <a:ext uri="{FF2B5EF4-FFF2-40B4-BE49-F238E27FC236}">
                  <a16:creationId xmlns:a16="http://schemas.microsoft.com/office/drawing/2014/main" id="{89A88663-250C-9856-A0C0-A3D6CB018AC5}"/>
                </a:ext>
              </a:extLst>
            </p:cNvPr>
            <p:cNvGrpSpPr/>
            <p:nvPr/>
          </p:nvGrpSpPr>
          <p:grpSpPr>
            <a:xfrm>
              <a:off x="3854015" y="5409311"/>
              <a:ext cx="1017106" cy="1017106"/>
              <a:chOff x="2971800" y="619125"/>
              <a:chExt cx="1017106" cy="1017106"/>
            </a:xfrm>
            <a:effectLst>
              <a:outerShdw blurRad="50800" dist="38100" dir="2700000" algn="tl" rotWithShape="0">
                <a:prstClr val="black">
                  <a:alpha val="40000"/>
                </a:prstClr>
              </a:outerShdw>
            </a:effectLst>
          </p:grpSpPr>
          <p:sp>
            <p:nvSpPr>
              <p:cNvPr id="9" name="Oval 8">
                <a:extLst>
                  <a:ext uri="{FF2B5EF4-FFF2-40B4-BE49-F238E27FC236}">
                    <a16:creationId xmlns:a16="http://schemas.microsoft.com/office/drawing/2014/main" id="{E7277B39-C718-B753-DE2B-87FC33172DC2}"/>
                  </a:ext>
                </a:extLst>
              </p:cNvPr>
              <p:cNvSpPr/>
              <p:nvPr/>
            </p:nvSpPr>
            <p:spPr>
              <a:xfrm>
                <a:off x="2971800" y="619125"/>
                <a:ext cx="1017106" cy="1017106"/>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7786413-0415-3034-0DE8-3F034CD34CFB}"/>
                  </a:ext>
                </a:extLst>
              </p:cNvPr>
              <p:cNvSpPr txBox="1"/>
              <p:nvPr/>
            </p:nvSpPr>
            <p:spPr>
              <a:xfrm>
                <a:off x="3058714" y="896846"/>
                <a:ext cx="843279" cy="461665"/>
              </a:xfrm>
              <a:prstGeom prst="rect">
                <a:avLst/>
              </a:prstGeom>
              <a:noFill/>
            </p:spPr>
            <p:txBody>
              <a:bodyPr wrap="square" rtlCol="0">
                <a:spAutoFit/>
              </a:bodyPr>
              <a:lstStyle/>
              <a:p>
                <a:pPr algn="ctr"/>
                <a:r>
                  <a:rPr lang="en-US" sz="1200" b="1" dirty="0">
                    <a:solidFill>
                      <a:srgbClr val="011E65"/>
                    </a:solidFill>
                    <a:latin typeface="Arial" panose="020B0604020202020204" pitchFamily="34" charset="0"/>
                    <a:cs typeface="Arial" panose="020B0604020202020204" pitchFamily="34" charset="0"/>
                  </a:rPr>
                  <a:t>SAMPLE REPORT</a:t>
                </a:r>
              </a:p>
            </p:txBody>
          </p:sp>
        </p:grpSp>
      </p:grpSp>
      <p:sp>
        <p:nvSpPr>
          <p:cNvPr id="15" name="TextBox 14">
            <a:extLst>
              <a:ext uri="{FF2B5EF4-FFF2-40B4-BE49-F238E27FC236}">
                <a16:creationId xmlns:a16="http://schemas.microsoft.com/office/drawing/2014/main" id="{755460A8-5943-CB26-A6F8-0E153F2CA296}"/>
              </a:ext>
            </a:extLst>
          </p:cNvPr>
          <p:cNvSpPr txBox="1"/>
          <p:nvPr/>
        </p:nvSpPr>
        <p:spPr>
          <a:xfrm>
            <a:off x="8551088" y="1655880"/>
            <a:ext cx="2995904" cy="4401205"/>
          </a:xfrm>
          <a:prstGeom prst="rect">
            <a:avLst/>
          </a:prstGeom>
          <a:noFill/>
        </p:spPr>
        <p:txBody>
          <a:bodyPr wrap="square">
            <a:spAutoFit/>
          </a:bodyPr>
          <a:lstStyle/>
          <a:p>
            <a:pPr>
              <a:spcBef>
                <a:spcPts val="1200"/>
              </a:spcBef>
            </a:pPr>
            <a:r>
              <a:rPr lang="en-US" sz="1200" dirty="0">
                <a:solidFill>
                  <a:srgbClr val="F7F7F7"/>
                </a:solidFill>
                <a:latin typeface="Arial" panose="020B0604020202020204" pitchFamily="34" charset="0"/>
                <a:cs typeface="Arial" panose="020B0604020202020204" pitchFamily="34" charset="0"/>
              </a:rPr>
              <a:t>Americans are on the move. More than 40 million Americans move every year, changing their addresses in the process. </a:t>
            </a:r>
          </a:p>
          <a:p>
            <a:pPr>
              <a:spcBef>
                <a:spcPts val="1200"/>
              </a:spcBef>
            </a:pPr>
            <a:endParaRPr lang="en-US" sz="1200" dirty="0">
              <a:solidFill>
                <a:srgbClr val="F7F7F7"/>
              </a:solidFill>
              <a:latin typeface="Arial" panose="020B0604020202020204" pitchFamily="34" charset="0"/>
              <a:cs typeface="Arial" panose="020B0604020202020204" pitchFamily="34" charset="0"/>
            </a:endParaRPr>
          </a:p>
          <a:p>
            <a:pPr>
              <a:spcBef>
                <a:spcPts val="1200"/>
              </a:spcBef>
            </a:pPr>
            <a:endParaRPr lang="en-US" sz="1200" dirty="0">
              <a:solidFill>
                <a:srgbClr val="F7F7F7"/>
              </a:solidFill>
              <a:latin typeface="Arial" panose="020B0604020202020204" pitchFamily="34" charset="0"/>
              <a:cs typeface="Arial" panose="020B0604020202020204" pitchFamily="34" charset="0"/>
            </a:endParaRPr>
          </a:p>
          <a:p>
            <a:pPr>
              <a:spcBef>
                <a:spcPts val="1200"/>
              </a:spcBef>
            </a:pPr>
            <a:r>
              <a:rPr lang="en-US" sz="1200" dirty="0">
                <a:solidFill>
                  <a:srgbClr val="F7F7F7"/>
                </a:solidFill>
                <a:latin typeface="Arial" panose="020B0604020202020204" pitchFamily="34" charset="0"/>
                <a:cs typeface="Arial" panose="020B0604020202020204" pitchFamily="34" charset="0"/>
              </a:rPr>
              <a:t>NCOA processing validates names and compares them to the USPS change of address database.</a:t>
            </a:r>
          </a:p>
          <a:p>
            <a:pPr>
              <a:spcBef>
                <a:spcPts val="1200"/>
              </a:spcBef>
            </a:pPr>
            <a:endParaRPr lang="en-US" sz="1200" b="1" dirty="0">
              <a:solidFill>
                <a:srgbClr val="F7F7F7"/>
              </a:solidFill>
              <a:latin typeface="Arial" panose="020B0604020202020204" pitchFamily="34" charset="0"/>
              <a:cs typeface="Arial" panose="020B0604020202020204" pitchFamily="34" charset="0"/>
            </a:endParaRPr>
          </a:p>
          <a:p>
            <a:pPr>
              <a:spcBef>
                <a:spcPts val="1200"/>
              </a:spcBef>
            </a:pPr>
            <a:endParaRPr lang="en-US" sz="1200" b="1" dirty="0">
              <a:solidFill>
                <a:srgbClr val="F7F7F7"/>
              </a:solidFill>
              <a:latin typeface="Arial" panose="020B0604020202020204" pitchFamily="34" charset="0"/>
              <a:cs typeface="Arial" panose="020B0604020202020204" pitchFamily="34" charset="0"/>
            </a:endParaRPr>
          </a:p>
          <a:p>
            <a:pPr>
              <a:spcBef>
                <a:spcPts val="1200"/>
              </a:spcBef>
            </a:pPr>
            <a:r>
              <a:rPr lang="en-US" sz="1200" dirty="0">
                <a:solidFill>
                  <a:srgbClr val="F7F7F7"/>
                </a:solidFill>
                <a:latin typeface="Arial" panose="020B0604020202020204" pitchFamily="34" charset="0"/>
                <a:cs typeface="Arial" panose="020B0604020202020204" pitchFamily="34" charset="0"/>
              </a:rPr>
              <a:t>Usio updates and mails to the new address on file and a report is returned to the client.</a:t>
            </a:r>
          </a:p>
          <a:p>
            <a:pPr>
              <a:spcBef>
                <a:spcPts val="1200"/>
              </a:spcBef>
            </a:pPr>
            <a:endParaRPr lang="en-US" sz="1800" b="1" dirty="0">
              <a:latin typeface="Arial" panose="020B0604020202020204" pitchFamily="34" charset="0"/>
              <a:cs typeface="Arial" panose="020B0604020202020204" pitchFamily="34" charset="0"/>
            </a:endParaRPr>
          </a:p>
          <a:p>
            <a:endParaRPr lang="en-US" sz="1800" b="1" dirty="0">
              <a:latin typeface="Helvetica" panose="020B0604020202020204" pitchFamily="34" charset="0"/>
              <a:cs typeface="Helvetica" panose="020B0604020202020204" pitchFamily="34" charset="0"/>
            </a:endParaRPr>
          </a:p>
          <a:p>
            <a:endParaRPr lang="en-US" dirty="0"/>
          </a:p>
        </p:txBody>
      </p:sp>
      <p:grpSp>
        <p:nvGrpSpPr>
          <p:cNvPr id="16" name="Group 15">
            <a:extLst>
              <a:ext uri="{FF2B5EF4-FFF2-40B4-BE49-F238E27FC236}">
                <a16:creationId xmlns:a16="http://schemas.microsoft.com/office/drawing/2014/main" id="{894C4F8C-36E9-4438-9D66-49756FC7CC91}"/>
              </a:ext>
            </a:extLst>
          </p:cNvPr>
          <p:cNvGrpSpPr/>
          <p:nvPr/>
        </p:nvGrpSpPr>
        <p:grpSpPr>
          <a:xfrm>
            <a:off x="6971337" y="3191946"/>
            <a:ext cx="4562764" cy="582512"/>
            <a:chOff x="6190666" y="1867138"/>
            <a:chExt cx="5410207" cy="547892"/>
          </a:xfrm>
        </p:grpSpPr>
        <p:cxnSp>
          <p:nvCxnSpPr>
            <p:cNvPr id="17" name="Straight Connector 16">
              <a:extLst>
                <a:ext uri="{FF2B5EF4-FFF2-40B4-BE49-F238E27FC236}">
                  <a16:creationId xmlns:a16="http://schemas.microsoft.com/office/drawing/2014/main" id="{AD39661D-1476-887A-B2EB-E9FB54317D27}"/>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A411A3D-CA4F-38A6-39FF-309879552FB7}"/>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4119FCF3-BF21-1241-A60D-9A794BF913AF}"/>
              </a:ext>
            </a:extLst>
          </p:cNvPr>
          <p:cNvGrpSpPr/>
          <p:nvPr/>
        </p:nvGrpSpPr>
        <p:grpSpPr>
          <a:xfrm>
            <a:off x="6971337" y="4552224"/>
            <a:ext cx="4562764" cy="582512"/>
            <a:chOff x="6190666" y="1867138"/>
            <a:chExt cx="5410207" cy="547892"/>
          </a:xfrm>
        </p:grpSpPr>
        <p:cxnSp>
          <p:nvCxnSpPr>
            <p:cNvPr id="22" name="Straight Connector 21">
              <a:extLst>
                <a:ext uri="{FF2B5EF4-FFF2-40B4-BE49-F238E27FC236}">
                  <a16:creationId xmlns:a16="http://schemas.microsoft.com/office/drawing/2014/main" id="{8B2D6593-3FA4-1A58-A791-4AE15BF9CBD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FA4BD10-B153-3DC1-19EF-E9C84E8D658A}"/>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29" name="Graphic 28" descr="Truck with solid fill">
            <a:extLst>
              <a:ext uri="{FF2B5EF4-FFF2-40B4-BE49-F238E27FC236}">
                <a16:creationId xmlns:a16="http://schemas.microsoft.com/office/drawing/2014/main" id="{78A5BCA0-B84F-DB59-BF42-5B16604276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7229" y="1259391"/>
            <a:ext cx="582513" cy="582513"/>
          </a:xfrm>
          <a:prstGeom prst="rect">
            <a:avLst/>
          </a:prstGeom>
        </p:spPr>
      </p:pic>
      <p:pic>
        <p:nvPicPr>
          <p:cNvPr id="32" name="Graphic 31" descr="Checkbox Checked with solid fill">
            <a:extLst>
              <a:ext uri="{FF2B5EF4-FFF2-40B4-BE49-F238E27FC236}">
                <a16:creationId xmlns:a16="http://schemas.microsoft.com/office/drawing/2014/main" id="{260D120E-A995-8240-4D2E-C856B9DD69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66220" y="3927693"/>
            <a:ext cx="624530" cy="624530"/>
          </a:xfrm>
          <a:prstGeom prst="rect">
            <a:avLst/>
          </a:prstGeom>
        </p:spPr>
      </p:pic>
      <p:pic>
        <p:nvPicPr>
          <p:cNvPr id="37" name="Graphic 36" descr="Target Audience with solid fill">
            <a:extLst>
              <a:ext uri="{FF2B5EF4-FFF2-40B4-BE49-F238E27FC236}">
                <a16:creationId xmlns:a16="http://schemas.microsoft.com/office/drawing/2014/main" id="{1004A785-B293-7987-DAF7-7FE073CDAB0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83212" y="2556837"/>
            <a:ext cx="590546" cy="590546"/>
          </a:xfrm>
          <a:prstGeom prst="rect">
            <a:avLst/>
          </a:prstGeom>
        </p:spPr>
      </p:pic>
    </p:spTree>
    <p:extLst>
      <p:ext uri="{BB962C8B-B14F-4D97-AF65-F5344CB8AC3E}">
        <p14:creationId xmlns:p14="http://schemas.microsoft.com/office/powerpoint/2010/main" val="636752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5716" y="43888"/>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35" name="TextBox 34">
            <a:extLst>
              <a:ext uri="{FF2B5EF4-FFF2-40B4-BE49-F238E27FC236}">
                <a16:creationId xmlns:a16="http://schemas.microsoft.com/office/drawing/2014/main" id="{381C5D3E-4E74-E15A-41B7-40063B1CEB12}"/>
              </a:ext>
            </a:extLst>
          </p:cNvPr>
          <p:cNvSpPr txBox="1"/>
          <p:nvPr/>
        </p:nvSpPr>
        <p:spPr>
          <a:xfrm>
            <a:off x="682521" y="3387677"/>
            <a:ext cx="3150570" cy="1595117"/>
          </a:xfrm>
          <a:prstGeom prst="rect">
            <a:avLst/>
          </a:prstGeom>
          <a:noFill/>
        </p:spPr>
        <p:txBody>
          <a:bodyPr wrap="square" rtlCol="0">
            <a:spAutoFit/>
          </a:bodyPr>
          <a:lstStyle/>
          <a:p>
            <a:r>
              <a:rPr lang="en-US" sz="1200" b="1" i="1" dirty="0">
                <a:solidFill>
                  <a:srgbClr val="FFCF01"/>
                </a:solidFill>
                <a:latin typeface="Arial" panose="020B0604020202020204" pitchFamily="34" charset="0"/>
                <a:cs typeface="Arial" panose="020B0604020202020204" pitchFamily="34" charset="0"/>
              </a:rPr>
              <a:t>Streamline Your Mail Processing with End-to-End Secure Solution</a:t>
            </a:r>
            <a:r>
              <a:rPr lang="en-US" sz="1200" dirty="0">
                <a:solidFill>
                  <a:srgbClr val="FFCF01"/>
                </a:solidFill>
                <a:latin typeface="Arial" panose="020B0604020202020204" pitchFamily="34" charset="0"/>
                <a:cs typeface="Arial" panose="020B0604020202020204" pitchFamily="34" charset="0"/>
              </a:rPr>
              <a:t>!</a:t>
            </a:r>
          </a:p>
          <a:p>
            <a:endParaRPr lang="en-US" sz="1200" b="1" dirty="0">
              <a:solidFill>
                <a:srgbClr val="FFCF01"/>
              </a:solidFill>
              <a:latin typeface="Arial" panose="020B0604020202020204" pitchFamily="34" charset="0"/>
              <a:cs typeface="Arial" panose="020B0604020202020204" pitchFamily="34" charset="0"/>
            </a:endParaRPr>
          </a:p>
          <a:p>
            <a:pPr>
              <a:lnSpc>
                <a:spcPts val="1500"/>
              </a:lnSpc>
            </a:pPr>
            <a:r>
              <a:rPr lang="en-US" sz="1200" dirty="0">
                <a:solidFill>
                  <a:schemeClr val="bg1"/>
                </a:solidFill>
                <a:latin typeface="Arial" panose="020B0604020202020204" pitchFamily="34" charset="0"/>
                <a:cs typeface="Arial" panose="020B0604020202020204" pitchFamily="34" charset="0"/>
              </a:rPr>
              <a:t>Get unmatched efficiency, security, and customization—all while eliminating the hassle of managing your incoming mail. Let us handle it while you focus on what matters most!</a:t>
            </a:r>
          </a:p>
        </p:txBody>
      </p:sp>
      <p:sp>
        <p:nvSpPr>
          <p:cNvPr id="3" name="TextBox 2">
            <a:extLst>
              <a:ext uri="{FF2B5EF4-FFF2-40B4-BE49-F238E27FC236}">
                <a16:creationId xmlns:a16="http://schemas.microsoft.com/office/drawing/2014/main" id="{EDC728CC-5177-AF5A-727D-26202BEA66FE}"/>
              </a:ext>
            </a:extLst>
          </p:cNvPr>
          <p:cNvSpPr txBox="1"/>
          <p:nvPr/>
        </p:nvSpPr>
        <p:spPr>
          <a:xfrm>
            <a:off x="669421" y="2427014"/>
            <a:ext cx="3369446" cy="938719"/>
          </a:xfrm>
          <a:prstGeom prst="rect">
            <a:avLst/>
          </a:prstGeom>
          <a:noFill/>
        </p:spPr>
        <p:txBody>
          <a:bodyPr wrap="square">
            <a:spAutoFit/>
          </a:bodyPr>
          <a:lstStyle/>
          <a:p>
            <a:pPr>
              <a:lnSpc>
                <a:spcPts val="3300"/>
              </a:lnSpc>
            </a:pPr>
            <a:r>
              <a:rPr lang="en-US" sz="3600" b="1" dirty="0">
                <a:solidFill>
                  <a:srgbClr val="FFCF01"/>
                </a:solidFill>
                <a:latin typeface="Arial" panose="020B0604020202020204" pitchFamily="34" charset="0"/>
                <a:cs typeface="Arial" panose="020B0604020202020204" pitchFamily="34" charset="0"/>
              </a:rPr>
              <a:t>RETURN MAIL </a:t>
            </a:r>
          </a:p>
          <a:p>
            <a:pPr>
              <a:lnSpc>
                <a:spcPts val="3300"/>
              </a:lnSpc>
            </a:pPr>
            <a:r>
              <a:rPr lang="en-US" sz="3700" b="1" dirty="0">
                <a:solidFill>
                  <a:schemeClr val="bg1"/>
                </a:solidFill>
                <a:latin typeface="Arial" panose="020B0604020202020204" pitchFamily="34" charset="0"/>
                <a:cs typeface="Arial" panose="020B0604020202020204" pitchFamily="34" charset="0"/>
              </a:rPr>
              <a:t>PROCESSING</a:t>
            </a:r>
          </a:p>
        </p:txBody>
      </p:sp>
      <p:sp>
        <p:nvSpPr>
          <p:cNvPr id="13" name="TextBox 12">
            <a:extLst>
              <a:ext uri="{FF2B5EF4-FFF2-40B4-BE49-F238E27FC236}">
                <a16:creationId xmlns:a16="http://schemas.microsoft.com/office/drawing/2014/main" id="{2ECF2BC9-C0E1-8463-0D94-B50445E4E25C}"/>
              </a:ext>
            </a:extLst>
          </p:cNvPr>
          <p:cNvSpPr txBox="1"/>
          <p:nvPr/>
        </p:nvSpPr>
        <p:spPr>
          <a:xfrm>
            <a:off x="6570947" y="2834028"/>
            <a:ext cx="3515162" cy="2492990"/>
          </a:xfrm>
          <a:prstGeom prst="rect">
            <a:avLst/>
          </a:prstGeom>
          <a:noFill/>
        </p:spPr>
        <p:txBody>
          <a:bodyPr wrap="square" rtlCol="0">
            <a:spAutoFit/>
          </a:bodyPr>
          <a:lstStyle/>
          <a:p>
            <a:pPr>
              <a:spcBef>
                <a:spcPts val="1200"/>
              </a:spcBef>
              <a:spcAft>
                <a:spcPts val="1200"/>
              </a:spcAft>
            </a:pPr>
            <a:r>
              <a:rPr lang="en-US" sz="1200" b="1" dirty="0">
                <a:latin typeface="Arial" panose="020B0604020202020204" pitchFamily="34" charset="0"/>
                <a:cs typeface="Arial" panose="020B0604020202020204" pitchFamily="34" charset="0"/>
              </a:rPr>
              <a:t>Local PO Box: </a:t>
            </a:r>
            <a:r>
              <a:rPr lang="en-US" sz="1200" dirty="0">
                <a:latin typeface="Arial" panose="020B0604020202020204" pitchFamily="34" charset="0"/>
                <a:cs typeface="Arial" panose="020B0604020202020204" pitchFamily="34" charset="0"/>
              </a:rPr>
              <a:t>A secure, professional address for incoming mail.</a:t>
            </a:r>
          </a:p>
          <a:p>
            <a:pPr>
              <a:spcBef>
                <a:spcPts val="1200"/>
              </a:spcBef>
              <a:spcAft>
                <a:spcPts val="1200"/>
              </a:spcAft>
            </a:pPr>
            <a:r>
              <a:rPr lang="en-US" sz="1200" b="1" dirty="0">
                <a:latin typeface="Arial" panose="020B0604020202020204" pitchFamily="34" charset="0"/>
                <a:cs typeface="Arial" panose="020B0604020202020204" pitchFamily="34" charset="0"/>
              </a:rPr>
              <a:t>Barcode Tracking: </a:t>
            </a:r>
            <a:r>
              <a:rPr lang="en-US" sz="1200" dirty="0">
                <a:latin typeface="Arial" panose="020B0604020202020204" pitchFamily="34" charset="0"/>
                <a:cs typeface="Arial" panose="020B0604020202020204" pitchFamily="34" charset="0"/>
              </a:rPr>
              <a:t>Unique barcodes ensure seamless tracking.</a:t>
            </a:r>
          </a:p>
          <a:p>
            <a:pPr>
              <a:spcBef>
                <a:spcPts val="1200"/>
              </a:spcBef>
              <a:spcAft>
                <a:spcPts val="1200"/>
              </a:spcAft>
            </a:pPr>
            <a:r>
              <a:rPr lang="en-US" sz="1200" b="1" dirty="0">
                <a:latin typeface="Arial" panose="020B0604020202020204" pitchFamily="34" charset="0"/>
                <a:cs typeface="Arial" panose="020B0604020202020204" pitchFamily="34" charset="0"/>
              </a:rPr>
              <a:t>Custom Data: </a:t>
            </a:r>
            <a:r>
              <a:rPr lang="en-US" sz="1200" dirty="0">
                <a:latin typeface="Arial" panose="020B0604020202020204" pitchFamily="34" charset="0"/>
                <a:cs typeface="Arial" panose="020B0604020202020204" pitchFamily="34" charset="0"/>
              </a:rPr>
              <a:t>Barcodes include key details like account and check numbers.</a:t>
            </a:r>
          </a:p>
          <a:p>
            <a:pPr>
              <a:spcBef>
                <a:spcPts val="1200"/>
              </a:spcBef>
              <a:spcAft>
                <a:spcPts val="1200"/>
              </a:spcAft>
            </a:pPr>
            <a:r>
              <a:rPr lang="en-US" sz="1200" b="1" dirty="0">
                <a:latin typeface="Arial" panose="020B0604020202020204" pitchFamily="34" charset="0"/>
                <a:cs typeface="Arial" panose="020B0604020202020204" pitchFamily="34" charset="0"/>
              </a:rPr>
              <a:t>Secure Disposal: </a:t>
            </a:r>
            <a:r>
              <a:rPr lang="en-US" sz="1200" dirty="0">
                <a:latin typeface="Arial" panose="020B0604020202020204" pitchFamily="34" charset="0"/>
                <a:cs typeface="Arial" panose="020B0604020202020204" pitchFamily="34" charset="0"/>
              </a:rPr>
              <a:t>Scanned documents are safely destroyed or returned.</a:t>
            </a:r>
          </a:p>
        </p:txBody>
      </p:sp>
      <p:pic>
        <p:nvPicPr>
          <p:cNvPr id="16" name="Picture 15">
            <a:extLst>
              <a:ext uri="{FF2B5EF4-FFF2-40B4-BE49-F238E27FC236}">
                <a16:creationId xmlns:a16="http://schemas.microsoft.com/office/drawing/2014/main" id="{E207AC3E-5666-7D52-AB71-AACF67D9E50A}"/>
              </a:ext>
            </a:extLst>
          </p:cNvPr>
          <p:cNvPicPr>
            <a:picLocks noChangeAspect="1"/>
          </p:cNvPicPr>
          <p:nvPr/>
        </p:nvPicPr>
        <p:blipFill>
          <a:blip r:embed="rId4">
            <a:grayscl/>
          </a:blip>
          <a:srcRect l="2379"/>
          <a:stretch/>
        </p:blipFill>
        <p:spPr>
          <a:xfrm>
            <a:off x="6223493" y="283947"/>
            <a:ext cx="4685933" cy="2336395"/>
          </a:xfrm>
          <a:prstGeom prst="rect">
            <a:avLst/>
          </a:prstGeom>
        </p:spPr>
      </p:pic>
      <p:sp>
        <p:nvSpPr>
          <p:cNvPr id="30" name="Oval 29">
            <a:extLst>
              <a:ext uri="{FF2B5EF4-FFF2-40B4-BE49-F238E27FC236}">
                <a16:creationId xmlns:a16="http://schemas.microsoft.com/office/drawing/2014/main" id="{DA1FA76F-863A-6A7F-C905-4B5611111309}"/>
              </a:ext>
            </a:extLst>
          </p:cNvPr>
          <p:cNvSpPr/>
          <p:nvPr/>
        </p:nvSpPr>
        <p:spPr>
          <a:xfrm>
            <a:off x="6398123" y="2906374"/>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B01DA5D3-8C0C-0B95-5F85-5C208C2AC669}"/>
              </a:ext>
            </a:extLst>
          </p:cNvPr>
          <p:cNvSpPr/>
          <p:nvPr/>
        </p:nvSpPr>
        <p:spPr>
          <a:xfrm>
            <a:off x="6423766" y="3611499"/>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437B4487-3083-4009-7884-806F2D857B11}"/>
              </a:ext>
            </a:extLst>
          </p:cNvPr>
          <p:cNvSpPr/>
          <p:nvPr/>
        </p:nvSpPr>
        <p:spPr>
          <a:xfrm>
            <a:off x="6398123" y="4236325"/>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1F575B62-38FB-5465-9B1A-6C324627630A}"/>
              </a:ext>
            </a:extLst>
          </p:cNvPr>
          <p:cNvSpPr/>
          <p:nvPr/>
        </p:nvSpPr>
        <p:spPr>
          <a:xfrm>
            <a:off x="6423766" y="4933678"/>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722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erson at a cash register&#10;&#10;AI-generated content may be incorrect.">
            <a:extLst>
              <a:ext uri="{FF2B5EF4-FFF2-40B4-BE49-F238E27FC236}">
                <a16:creationId xmlns:a16="http://schemas.microsoft.com/office/drawing/2014/main" id="{7C191D33-3043-7E55-04AC-1FA75A814CC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r="-473"/>
          <a:stretch/>
        </p:blipFill>
        <p:spPr>
          <a:xfrm>
            <a:off x="0" y="-6034"/>
            <a:ext cx="12351851" cy="3896161"/>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770525" y="2235738"/>
            <a:ext cx="2536823" cy="631198"/>
          </a:xfrm>
          <a:prstGeom prst="rect">
            <a:avLst/>
          </a:prstGeom>
          <a:noFill/>
        </p:spPr>
        <p:txBody>
          <a:bodyPr wrap="square" rtlCol="0">
            <a:spAutoFit/>
          </a:bodyPr>
          <a:lstStyle/>
          <a:p>
            <a:pPr>
              <a:lnSpc>
                <a:spcPts val="3600"/>
              </a:lnSpc>
            </a:pPr>
            <a:r>
              <a:rPr lang="en-US" sz="6600" b="1" dirty="0">
                <a:solidFill>
                  <a:schemeClr val="bg1"/>
                </a:solidFill>
                <a:latin typeface="Arial" panose="020B0604020202020204" pitchFamily="34" charset="0"/>
                <a:cs typeface="Arial" panose="020B0604020202020204" pitchFamily="34" charset="0"/>
              </a:rPr>
              <a:t>eBILL</a:t>
            </a:r>
            <a:endParaRPr lang="en-US" sz="3500" b="1" dirty="0">
              <a:solidFill>
                <a:srgbClr val="FFCF01"/>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1A6B4890-E56E-D071-D683-56ED3BCDB16F}"/>
              </a:ext>
            </a:extLst>
          </p:cNvPr>
          <p:cNvGrpSpPr/>
          <p:nvPr/>
        </p:nvGrpSpPr>
        <p:grpSpPr>
          <a:xfrm>
            <a:off x="1762712" y="765965"/>
            <a:ext cx="7028897" cy="4533657"/>
            <a:chOff x="1162637" y="1733550"/>
            <a:chExt cx="7209839" cy="3549650"/>
          </a:xfrm>
        </p:grpSpPr>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162637" y="3508375"/>
              <a:ext cx="0" cy="177482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1C9453A7-02FA-0C8D-1AE0-369307FC0047}"/>
                </a:ext>
              </a:extLst>
            </p:cNvPr>
            <p:cNvGrpSpPr/>
            <p:nvPr/>
          </p:nvGrpSpPr>
          <p:grpSpPr>
            <a:xfrm>
              <a:off x="1162638" y="1733550"/>
              <a:ext cx="7209838" cy="3549650"/>
              <a:chOff x="1043335" y="1733550"/>
              <a:chExt cx="10459635" cy="3549650"/>
            </a:xfrm>
          </p:grpSpPr>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043335" y="5275670"/>
                <a:ext cx="1045963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1733550"/>
                <a:ext cx="0" cy="354965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sp>
        <p:nvSpPr>
          <p:cNvPr id="10" name="TextBox 9">
            <a:extLst>
              <a:ext uri="{FF2B5EF4-FFF2-40B4-BE49-F238E27FC236}">
                <a16:creationId xmlns:a16="http://schemas.microsoft.com/office/drawing/2014/main" id="{A17E0B4C-CCD9-E1A8-188B-D695204D7500}"/>
              </a:ext>
            </a:extLst>
          </p:cNvPr>
          <p:cNvSpPr txBox="1"/>
          <p:nvPr/>
        </p:nvSpPr>
        <p:spPr>
          <a:xfrm>
            <a:off x="3665219" y="1208712"/>
            <a:ext cx="4821587" cy="2220288"/>
          </a:xfrm>
          <a:prstGeom prst="rect">
            <a:avLst/>
          </a:prstGeom>
          <a:noFill/>
        </p:spPr>
        <p:txBody>
          <a:bodyPr wrap="square">
            <a:spAutoFit/>
          </a:bodyPr>
          <a:lstStyle/>
          <a:p>
            <a:pPr>
              <a:lnSpc>
                <a:spcPts val="2100"/>
              </a:lnSpc>
            </a:pPr>
            <a:r>
              <a:rPr lang="en-US" b="1" dirty="0">
                <a:solidFill>
                  <a:srgbClr val="FFCF01"/>
                </a:solidFill>
                <a:effectLst/>
                <a:latin typeface="Arial" panose="020B0604020202020204" pitchFamily="34" charset="0"/>
                <a:ea typeface="Aptos" panose="020B0004020202020204" pitchFamily="34" charset="0"/>
                <a:cs typeface="Arial" panose="020B0604020202020204" pitchFamily="34" charset="0"/>
              </a:rPr>
              <a:t>It’s fast, seamless, and drives results</a:t>
            </a:r>
          </a:p>
          <a:p>
            <a:pPr marL="0" marR="0">
              <a:lnSpc>
                <a:spcPts val="2100"/>
              </a:lnSpc>
              <a:spcBef>
                <a:spcPts val="0"/>
              </a:spcBef>
              <a:spcAft>
                <a:spcPts val="0"/>
              </a:spcAft>
            </a:pPr>
            <a:endPar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lnSpc>
                <a:spcPts val="2100"/>
              </a:lnSpc>
              <a:spcBef>
                <a:spcPts val="0"/>
              </a:spcBef>
              <a:spcAft>
                <a:spcPts val="0"/>
              </a:spcAft>
            </a:pPr>
            <a:r>
              <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rPr>
              <a:t>Getting started with Usio is a breeze! We’ll automatically generate, and email branded PDF statements directly to your customers. Plus, you can customize the email content to include a secure payment link for quick, one-click payments and even add text to promote services or upsell new offerings. </a:t>
            </a:r>
            <a:endParaRPr lang="en-US" dirty="0">
              <a:solidFill>
                <a:schemeClr val="bg1"/>
              </a:solidFill>
              <a:latin typeface="Arial" panose="020B0604020202020204" pitchFamily="34" charset="0"/>
              <a:cs typeface="Arial" panose="020B0604020202020204" pitchFamily="34" charset="0"/>
            </a:endParaRPr>
          </a:p>
        </p:txBody>
      </p:sp>
      <p:pic>
        <p:nvPicPr>
          <p:cNvPr id="12" name="Picture 11" descr="A white text on a black background&#10;&#10;AI-generated content may be incorrect.">
            <a:extLst>
              <a:ext uri="{FF2B5EF4-FFF2-40B4-BE49-F238E27FC236}">
                <a16:creationId xmlns:a16="http://schemas.microsoft.com/office/drawing/2014/main" id="{01C4FD15-CBA9-9527-BBDF-A2A582FA6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grpSp>
        <p:nvGrpSpPr>
          <p:cNvPr id="62" name="Group 61">
            <a:extLst>
              <a:ext uri="{FF2B5EF4-FFF2-40B4-BE49-F238E27FC236}">
                <a16:creationId xmlns:a16="http://schemas.microsoft.com/office/drawing/2014/main" id="{FA0A3981-0924-ED40-35A6-9C2BD1E5E172}"/>
              </a:ext>
            </a:extLst>
          </p:cNvPr>
          <p:cNvGrpSpPr/>
          <p:nvPr/>
        </p:nvGrpSpPr>
        <p:grpSpPr>
          <a:xfrm>
            <a:off x="3525425" y="4052482"/>
            <a:ext cx="4309042" cy="2349144"/>
            <a:chOff x="3539554" y="4106249"/>
            <a:chExt cx="4309042" cy="2349144"/>
          </a:xfrm>
        </p:grpSpPr>
        <p:pic>
          <p:nvPicPr>
            <p:cNvPr id="18" name="Picture 17" descr="A cell phone and a computer&#10;&#10;AI-generated content may be incorrect.">
              <a:extLst>
                <a:ext uri="{FF2B5EF4-FFF2-40B4-BE49-F238E27FC236}">
                  <a16:creationId xmlns:a16="http://schemas.microsoft.com/office/drawing/2014/main" id="{83BDB5AB-0DE2-D36D-5CF5-24222E57ED57}"/>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39000"/>
                      </a14:imgEffect>
                    </a14:imgLayer>
                  </a14:imgProps>
                </a:ext>
                <a:ext uri="{28A0092B-C50C-407E-A947-70E740481C1C}">
                  <a14:useLocalDpi xmlns:a14="http://schemas.microsoft.com/office/drawing/2010/main" val="0"/>
                </a:ext>
              </a:extLst>
            </a:blip>
            <a:srcRect l="37812" t="9753" r="3569" b="5678"/>
            <a:stretch/>
          </p:blipFill>
          <p:spPr>
            <a:xfrm>
              <a:off x="3539554" y="4106249"/>
              <a:ext cx="4309042" cy="2349144"/>
            </a:xfrm>
            <a:prstGeom prst="rect">
              <a:avLst/>
            </a:prstGeom>
          </p:spPr>
        </p:pic>
        <p:pic>
          <p:nvPicPr>
            <p:cNvPr id="39" name="Picture 38" descr="A screenshot of a computer&#10;&#10;AI-generated content may be incorrect.">
              <a:extLst>
                <a:ext uri="{FF2B5EF4-FFF2-40B4-BE49-F238E27FC236}">
                  <a16:creationId xmlns:a16="http://schemas.microsoft.com/office/drawing/2014/main" id="{B48DA937-A889-2333-4F02-03A1CE46C4BA}"/>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1000" contrast="-3000"/>
                      </a14:imgEffect>
                    </a14:imgLayer>
                  </a14:imgProps>
                </a:ext>
                <a:ext uri="{28A0092B-C50C-407E-A947-70E740481C1C}">
                  <a14:useLocalDpi xmlns:a14="http://schemas.microsoft.com/office/drawing/2010/main" val="0"/>
                </a:ext>
              </a:extLst>
            </a:blip>
            <a:stretch>
              <a:fillRect/>
            </a:stretch>
          </p:blipFill>
          <p:spPr>
            <a:xfrm>
              <a:off x="4789465" y="4570826"/>
              <a:ext cx="2358708" cy="1326198"/>
            </a:xfrm>
            <a:prstGeom prst="rect">
              <a:avLst/>
            </a:prstGeom>
            <a:effectLst>
              <a:outerShdw blurRad="50800" dist="38100" dir="2700000" algn="tl" rotWithShape="0">
                <a:prstClr val="black">
                  <a:alpha val="40000"/>
                </a:prstClr>
              </a:outerShdw>
            </a:effectLst>
          </p:spPr>
        </p:pic>
        <p:grpSp>
          <p:nvGrpSpPr>
            <p:cNvPr id="31" name="Group 30">
              <a:extLst>
                <a:ext uri="{FF2B5EF4-FFF2-40B4-BE49-F238E27FC236}">
                  <a16:creationId xmlns:a16="http://schemas.microsoft.com/office/drawing/2014/main" id="{8921D8EB-9742-5F4C-C194-F2E57618EAD1}"/>
                </a:ext>
              </a:extLst>
            </p:cNvPr>
            <p:cNvGrpSpPr/>
            <p:nvPr/>
          </p:nvGrpSpPr>
          <p:grpSpPr>
            <a:xfrm>
              <a:off x="5430730" y="4244864"/>
              <a:ext cx="1120066" cy="1007862"/>
              <a:chOff x="8919468" y="4563605"/>
              <a:chExt cx="1120066" cy="1007862"/>
            </a:xfrm>
          </p:grpSpPr>
          <p:sp>
            <p:nvSpPr>
              <p:cNvPr id="22" name="Rectangle: Rounded Corners 21">
                <a:extLst>
                  <a:ext uri="{FF2B5EF4-FFF2-40B4-BE49-F238E27FC236}">
                    <a16:creationId xmlns:a16="http://schemas.microsoft.com/office/drawing/2014/main" id="{980AA52F-922F-6A4D-30CD-179A23923D4A}"/>
                  </a:ext>
                </a:extLst>
              </p:cNvPr>
              <p:cNvSpPr/>
              <p:nvPr/>
            </p:nvSpPr>
            <p:spPr>
              <a:xfrm>
                <a:off x="8919468" y="4651581"/>
                <a:ext cx="1120066" cy="919886"/>
              </a:xfrm>
              <a:prstGeom prst="roundRect">
                <a:avLst>
                  <a:gd name="adj" fmla="val 7061"/>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Graphic 19" descr="Email with solid fill">
                <a:extLst>
                  <a:ext uri="{FF2B5EF4-FFF2-40B4-BE49-F238E27FC236}">
                    <a16:creationId xmlns:a16="http://schemas.microsoft.com/office/drawing/2014/main" id="{9FE4D3EF-8ECC-34F2-FE91-48079155CB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54384" y="4775915"/>
                <a:ext cx="670184" cy="670184"/>
              </a:xfrm>
              <a:prstGeom prst="rect">
                <a:avLst/>
              </a:prstGeom>
            </p:spPr>
          </p:pic>
          <p:grpSp>
            <p:nvGrpSpPr>
              <p:cNvPr id="29" name="Group 28">
                <a:extLst>
                  <a:ext uri="{FF2B5EF4-FFF2-40B4-BE49-F238E27FC236}">
                    <a16:creationId xmlns:a16="http://schemas.microsoft.com/office/drawing/2014/main" id="{021ECE9F-FCB7-362F-AD39-A8E6EB958FEC}"/>
                  </a:ext>
                </a:extLst>
              </p:cNvPr>
              <p:cNvGrpSpPr/>
              <p:nvPr/>
            </p:nvGrpSpPr>
            <p:grpSpPr>
              <a:xfrm>
                <a:off x="9660122" y="4563605"/>
                <a:ext cx="274454" cy="274454"/>
                <a:chOff x="10572750" y="4305300"/>
                <a:chExt cx="346281" cy="346281"/>
              </a:xfrm>
              <a:effectLst>
                <a:outerShdw blurRad="50800" dist="38100" dir="2700000" algn="tl" rotWithShape="0">
                  <a:prstClr val="black">
                    <a:alpha val="40000"/>
                  </a:prstClr>
                </a:outerShdw>
              </a:effectLst>
            </p:grpSpPr>
            <p:sp>
              <p:nvSpPr>
                <p:cNvPr id="23" name="Oval 22">
                  <a:extLst>
                    <a:ext uri="{FF2B5EF4-FFF2-40B4-BE49-F238E27FC236}">
                      <a16:creationId xmlns:a16="http://schemas.microsoft.com/office/drawing/2014/main" id="{71D5F65F-CBDC-66D8-D4D3-DF20BF8F2741}"/>
                    </a:ext>
                  </a:extLst>
                </p:cNvPr>
                <p:cNvSpPr/>
                <p:nvPr/>
              </p:nvSpPr>
              <p:spPr>
                <a:xfrm>
                  <a:off x="10572750" y="4305300"/>
                  <a:ext cx="346281" cy="346281"/>
                </a:xfrm>
                <a:prstGeom prst="ellipse">
                  <a:avLst/>
                </a:prstGeom>
                <a:solidFill>
                  <a:srgbClr val="011E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Graphic 27" descr="Ringer with solid fill">
                  <a:extLst>
                    <a:ext uri="{FF2B5EF4-FFF2-40B4-BE49-F238E27FC236}">
                      <a16:creationId xmlns:a16="http://schemas.microsoft.com/office/drawing/2014/main" id="{09053485-75C8-F62C-ECD5-2012BABFBDB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18761" y="4351311"/>
                  <a:ext cx="254258" cy="254258"/>
                </a:xfrm>
                <a:prstGeom prst="rect">
                  <a:avLst/>
                </a:prstGeom>
              </p:spPr>
            </p:pic>
          </p:grpSp>
        </p:grpSp>
        <p:pic>
          <p:nvPicPr>
            <p:cNvPr id="40" name="Picture 39" descr="A screenshot of a computer&#10;&#10;AI-generated content may be incorrect.">
              <a:extLst>
                <a:ext uri="{FF2B5EF4-FFF2-40B4-BE49-F238E27FC236}">
                  <a16:creationId xmlns:a16="http://schemas.microsoft.com/office/drawing/2014/main" id="{101AC834-3BCA-8682-8D3B-43943C09EFDD}"/>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1000" contrast="-3000"/>
                      </a14:imgEffect>
                    </a14:imgLayer>
                  </a14:imgProps>
                </a:ext>
                <a:ext uri="{28A0092B-C50C-407E-A947-70E740481C1C}">
                  <a14:useLocalDpi xmlns:a14="http://schemas.microsoft.com/office/drawing/2010/main" val="0"/>
                </a:ext>
              </a:extLst>
            </a:blip>
            <a:srcRect l="20502" r="45538"/>
            <a:stretch/>
          </p:blipFill>
          <p:spPr>
            <a:xfrm>
              <a:off x="3886665" y="5099319"/>
              <a:ext cx="555689" cy="920003"/>
            </a:xfrm>
            <a:prstGeom prst="rect">
              <a:avLst/>
            </a:prstGeom>
            <a:effectLst>
              <a:outerShdw blurRad="50800" dist="38100" dir="2700000" algn="tl" rotWithShape="0">
                <a:prstClr val="black">
                  <a:alpha val="40000"/>
                </a:prstClr>
              </a:outerShdw>
            </a:effectLst>
          </p:spPr>
        </p:pic>
        <p:grpSp>
          <p:nvGrpSpPr>
            <p:cNvPr id="32" name="Group 31">
              <a:extLst>
                <a:ext uri="{FF2B5EF4-FFF2-40B4-BE49-F238E27FC236}">
                  <a16:creationId xmlns:a16="http://schemas.microsoft.com/office/drawing/2014/main" id="{B6E5C755-7864-0B8A-CF92-E694B0D0A013}"/>
                </a:ext>
              </a:extLst>
            </p:cNvPr>
            <p:cNvGrpSpPr/>
            <p:nvPr/>
          </p:nvGrpSpPr>
          <p:grpSpPr>
            <a:xfrm>
              <a:off x="3812609" y="5566630"/>
              <a:ext cx="666846" cy="600044"/>
              <a:chOff x="8919468" y="4563605"/>
              <a:chExt cx="1120066" cy="1007862"/>
            </a:xfrm>
          </p:grpSpPr>
          <p:sp>
            <p:nvSpPr>
              <p:cNvPr id="33" name="Rectangle: Rounded Corners 32">
                <a:extLst>
                  <a:ext uri="{FF2B5EF4-FFF2-40B4-BE49-F238E27FC236}">
                    <a16:creationId xmlns:a16="http://schemas.microsoft.com/office/drawing/2014/main" id="{B929278E-8A8B-9157-9286-90256C849EE1}"/>
                  </a:ext>
                </a:extLst>
              </p:cNvPr>
              <p:cNvSpPr/>
              <p:nvPr/>
            </p:nvSpPr>
            <p:spPr>
              <a:xfrm>
                <a:off x="8919468" y="4651581"/>
                <a:ext cx="1120066" cy="919886"/>
              </a:xfrm>
              <a:prstGeom prst="roundRect">
                <a:avLst>
                  <a:gd name="adj" fmla="val 7061"/>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Graphic 33" descr="Email with solid fill">
                <a:extLst>
                  <a:ext uri="{FF2B5EF4-FFF2-40B4-BE49-F238E27FC236}">
                    <a16:creationId xmlns:a16="http://schemas.microsoft.com/office/drawing/2014/main" id="{13E239DD-DAB7-1154-361E-60611D4CE6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54384" y="4775915"/>
                <a:ext cx="670184" cy="670184"/>
              </a:xfrm>
              <a:prstGeom prst="rect">
                <a:avLst/>
              </a:prstGeom>
            </p:spPr>
          </p:pic>
          <p:grpSp>
            <p:nvGrpSpPr>
              <p:cNvPr id="35" name="Group 34">
                <a:extLst>
                  <a:ext uri="{FF2B5EF4-FFF2-40B4-BE49-F238E27FC236}">
                    <a16:creationId xmlns:a16="http://schemas.microsoft.com/office/drawing/2014/main" id="{87457F54-BACF-AEF7-CF12-A4FDAC5FCBD3}"/>
                  </a:ext>
                </a:extLst>
              </p:cNvPr>
              <p:cNvGrpSpPr/>
              <p:nvPr/>
            </p:nvGrpSpPr>
            <p:grpSpPr>
              <a:xfrm>
                <a:off x="9660122" y="4563605"/>
                <a:ext cx="274454" cy="274454"/>
                <a:chOff x="10572750" y="4305300"/>
                <a:chExt cx="346281" cy="346281"/>
              </a:xfrm>
              <a:effectLst>
                <a:outerShdw blurRad="50800" dist="38100" dir="2700000" algn="tl" rotWithShape="0">
                  <a:prstClr val="black">
                    <a:alpha val="40000"/>
                  </a:prstClr>
                </a:outerShdw>
              </a:effectLst>
            </p:grpSpPr>
            <p:sp>
              <p:nvSpPr>
                <p:cNvPr id="36" name="Oval 35">
                  <a:extLst>
                    <a:ext uri="{FF2B5EF4-FFF2-40B4-BE49-F238E27FC236}">
                      <a16:creationId xmlns:a16="http://schemas.microsoft.com/office/drawing/2014/main" id="{0E290636-7C2A-3081-D54D-C8A14D827DE5}"/>
                    </a:ext>
                  </a:extLst>
                </p:cNvPr>
                <p:cNvSpPr/>
                <p:nvPr/>
              </p:nvSpPr>
              <p:spPr>
                <a:xfrm>
                  <a:off x="10572750" y="4305300"/>
                  <a:ext cx="346281" cy="346281"/>
                </a:xfrm>
                <a:prstGeom prst="ellipse">
                  <a:avLst/>
                </a:prstGeom>
                <a:solidFill>
                  <a:srgbClr val="011E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Graphic 36" descr="Ringer with solid fill">
                  <a:extLst>
                    <a:ext uri="{FF2B5EF4-FFF2-40B4-BE49-F238E27FC236}">
                      <a16:creationId xmlns:a16="http://schemas.microsoft.com/office/drawing/2014/main" id="{F5202492-3404-FCAF-1EE1-B72653DD1C0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18761" y="4351311"/>
                  <a:ext cx="254258" cy="254258"/>
                </a:xfrm>
                <a:prstGeom prst="rect">
                  <a:avLst/>
                </a:prstGeom>
              </p:spPr>
            </p:pic>
          </p:grpSp>
        </p:grpSp>
      </p:grpSp>
      <p:sp>
        <p:nvSpPr>
          <p:cNvPr id="43" name="TextBox 42">
            <a:extLst>
              <a:ext uri="{FF2B5EF4-FFF2-40B4-BE49-F238E27FC236}">
                <a16:creationId xmlns:a16="http://schemas.microsoft.com/office/drawing/2014/main" id="{1F304877-987C-E300-A65D-031CC11104E1}"/>
              </a:ext>
            </a:extLst>
          </p:cNvPr>
          <p:cNvSpPr txBox="1"/>
          <p:nvPr/>
        </p:nvSpPr>
        <p:spPr>
          <a:xfrm>
            <a:off x="9325889" y="632904"/>
            <a:ext cx="2076450" cy="3293209"/>
          </a:xfrm>
          <a:prstGeom prst="rect">
            <a:avLst/>
          </a:prstGeom>
          <a:noFill/>
        </p:spPr>
        <p:txBody>
          <a:bodyPr wrap="square" rtlCol="0">
            <a:spAutoFit/>
          </a:bodyPr>
          <a:lstStyle/>
          <a:p>
            <a:r>
              <a:rPr lang="en-US" sz="1400" b="1" dirty="0">
                <a:solidFill>
                  <a:srgbClr val="FFCF01"/>
                </a:solidFill>
                <a:latin typeface="Arial" panose="020B0604020202020204" pitchFamily="34" charset="0"/>
                <a:cs typeface="Arial" panose="020B0604020202020204" pitchFamily="34" charset="0"/>
              </a:rPr>
              <a:t>Faster Payments: </a:t>
            </a:r>
            <a:r>
              <a:rPr lang="en-US" sz="1400" dirty="0">
                <a:solidFill>
                  <a:schemeClr val="bg1"/>
                </a:solidFill>
                <a:latin typeface="Arial" panose="020B0604020202020204" pitchFamily="34" charset="0"/>
                <a:cs typeface="Arial" panose="020B0604020202020204" pitchFamily="34" charset="0"/>
              </a:rPr>
              <a:t>Reduce Date Sales Outstanding by 10 days with immediate digital delivery.</a:t>
            </a:r>
          </a:p>
          <a:p>
            <a:endParaRPr lang="en-US" sz="1400" dirty="0">
              <a:solidFill>
                <a:schemeClr val="bg1"/>
              </a:solidFill>
              <a:latin typeface="Arial" panose="020B0604020202020204" pitchFamily="34" charset="0"/>
              <a:cs typeface="Arial" panose="020B0604020202020204" pitchFamily="34" charset="0"/>
            </a:endParaRPr>
          </a:p>
          <a:p>
            <a:r>
              <a:rPr lang="en-US" sz="1400" b="1" dirty="0">
                <a:solidFill>
                  <a:srgbClr val="FFCF01"/>
                </a:solidFill>
                <a:latin typeface="Arial" panose="020B0604020202020204" pitchFamily="34" charset="0"/>
                <a:cs typeface="Arial" panose="020B0604020202020204" pitchFamily="34" charset="0"/>
              </a:rPr>
              <a:t>Lower Costs</a:t>
            </a:r>
            <a:r>
              <a:rPr lang="en-US" sz="1400" dirty="0">
                <a:solidFill>
                  <a:schemeClr val="bg1"/>
                </a:solidFill>
                <a:latin typeface="Arial" panose="020B0604020202020204" pitchFamily="34" charset="0"/>
                <a:cs typeface="Arial" panose="020B0604020202020204" pitchFamily="34" charset="0"/>
              </a:rPr>
              <a:t>: Save 50-70% on paper and postage</a:t>
            </a:r>
          </a:p>
          <a:p>
            <a:endParaRPr lang="en-US" sz="1400" dirty="0">
              <a:solidFill>
                <a:schemeClr val="bg1"/>
              </a:solidFill>
              <a:latin typeface="Arial" panose="020B0604020202020204" pitchFamily="34" charset="0"/>
              <a:cs typeface="Arial" panose="020B0604020202020204" pitchFamily="34" charset="0"/>
            </a:endParaRPr>
          </a:p>
          <a:p>
            <a:r>
              <a:rPr lang="en-US" sz="1400" b="1" dirty="0">
                <a:solidFill>
                  <a:srgbClr val="FFCF01"/>
                </a:solidFill>
                <a:latin typeface="Arial" panose="020B0604020202020204" pitchFamily="34" charset="0"/>
                <a:cs typeface="Arial" panose="020B0604020202020204" pitchFamily="34" charset="0"/>
              </a:rPr>
              <a:t>Increased Engagement: </a:t>
            </a:r>
            <a:r>
              <a:rPr lang="en-US" sz="1400" dirty="0">
                <a:solidFill>
                  <a:schemeClr val="bg1"/>
                </a:solidFill>
                <a:latin typeface="Arial" panose="020B0604020202020204" pitchFamily="34" charset="0"/>
                <a:cs typeface="Arial" panose="020B0604020202020204" pitchFamily="34" charset="0"/>
              </a:rPr>
              <a:t>eBill emails have a 60-80% open rate</a:t>
            </a:r>
          </a:p>
          <a:p>
            <a:endParaRPr lang="en-US" sz="1200" dirty="0">
              <a:solidFill>
                <a:schemeClr val="bg1"/>
              </a:solidFill>
            </a:endParaRPr>
          </a:p>
        </p:txBody>
      </p:sp>
      <p:sp>
        <p:nvSpPr>
          <p:cNvPr id="45" name="TextBox 44">
            <a:extLst>
              <a:ext uri="{FF2B5EF4-FFF2-40B4-BE49-F238E27FC236}">
                <a16:creationId xmlns:a16="http://schemas.microsoft.com/office/drawing/2014/main" id="{6F692D76-1590-02BD-9558-64741A4201F4}"/>
              </a:ext>
            </a:extLst>
          </p:cNvPr>
          <p:cNvSpPr txBox="1"/>
          <p:nvPr/>
        </p:nvSpPr>
        <p:spPr>
          <a:xfrm>
            <a:off x="9325889" y="4052482"/>
            <a:ext cx="2046962" cy="1384995"/>
          </a:xfrm>
          <a:prstGeom prst="rect">
            <a:avLst/>
          </a:prstGeom>
          <a:noFill/>
        </p:spPr>
        <p:txBody>
          <a:bodyPr wrap="square">
            <a:spAutoFit/>
          </a:bodyPr>
          <a:lstStyle/>
          <a:p>
            <a:r>
              <a:rPr lang="en-US" sz="1400" b="1" dirty="0">
                <a:solidFill>
                  <a:srgbClr val="011E65"/>
                </a:solidFill>
                <a:latin typeface="Arial" panose="020B0604020202020204" pitchFamily="34" charset="0"/>
                <a:cs typeface="Arial" panose="020B0604020202020204" pitchFamily="34" charset="0"/>
              </a:rPr>
              <a:t>Higher Payment Rate: </a:t>
            </a:r>
            <a:r>
              <a:rPr lang="en-US" sz="1400" dirty="0">
                <a:solidFill>
                  <a:srgbClr val="011E65"/>
                </a:solidFill>
                <a:latin typeface="Arial" panose="020B0604020202020204" pitchFamily="34" charset="0"/>
                <a:cs typeface="Arial" panose="020B0604020202020204" pitchFamily="34" charset="0"/>
              </a:rPr>
              <a:t>30-45% of customers pay sooner</a:t>
            </a:r>
          </a:p>
          <a:p>
            <a:endParaRPr lang="en-US" sz="1400" dirty="0">
              <a:solidFill>
                <a:srgbClr val="011E65"/>
              </a:solidFill>
              <a:latin typeface="Arial" panose="020B0604020202020204" pitchFamily="34" charset="0"/>
              <a:cs typeface="Arial" panose="020B0604020202020204" pitchFamily="34" charset="0"/>
            </a:endParaRPr>
          </a:p>
          <a:p>
            <a:r>
              <a:rPr lang="en-US" sz="1400" b="1" dirty="0">
                <a:solidFill>
                  <a:srgbClr val="011E65"/>
                </a:solidFill>
                <a:latin typeface="Arial" panose="020B0604020202020204" pitchFamily="34" charset="0"/>
                <a:cs typeface="Arial" panose="020B0604020202020204" pitchFamily="34" charset="0"/>
              </a:rPr>
              <a:t>Reduce carbon </a:t>
            </a:r>
            <a:r>
              <a:rPr lang="en-US" sz="1400" dirty="0">
                <a:solidFill>
                  <a:srgbClr val="011E65"/>
                </a:solidFill>
                <a:latin typeface="Arial" panose="020B0604020202020204" pitchFamily="34" charset="0"/>
                <a:cs typeface="Arial" panose="020B0604020202020204" pitchFamily="34" charset="0"/>
              </a:rPr>
              <a:t>footprint by 80%.</a:t>
            </a:r>
            <a:endParaRPr lang="en-US" sz="1050" dirty="0">
              <a:solidFill>
                <a:srgbClr val="011E65"/>
              </a:solidFill>
              <a:latin typeface="Arial" panose="020B0604020202020204" pitchFamily="34" charset="0"/>
              <a:cs typeface="Arial" panose="020B0604020202020204" pitchFamily="34" charset="0"/>
            </a:endParaRPr>
          </a:p>
        </p:txBody>
      </p:sp>
      <p:cxnSp>
        <p:nvCxnSpPr>
          <p:cNvPr id="51" name="Straight Connector 50">
            <a:extLst>
              <a:ext uri="{FF2B5EF4-FFF2-40B4-BE49-F238E27FC236}">
                <a16:creationId xmlns:a16="http://schemas.microsoft.com/office/drawing/2014/main" id="{EFF1FC84-8A58-4C6F-A3AE-777B393F6663}"/>
              </a:ext>
            </a:extLst>
          </p:cNvPr>
          <p:cNvCxnSpPr/>
          <p:nvPr/>
        </p:nvCxnSpPr>
        <p:spPr>
          <a:xfrm>
            <a:off x="9410700" y="1857375"/>
            <a:ext cx="21050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2046B862-7FDD-38E8-AC9C-44483DE14D75}"/>
              </a:ext>
            </a:extLst>
          </p:cNvPr>
          <p:cNvCxnSpPr/>
          <p:nvPr/>
        </p:nvCxnSpPr>
        <p:spPr>
          <a:xfrm>
            <a:off x="9410700" y="2724150"/>
            <a:ext cx="21050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4F1B68AA-39ED-B0DA-6EC2-4EB4ACA034EF}"/>
              </a:ext>
            </a:extLst>
          </p:cNvPr>
          <p:cNvCxnSpPr/>
          <p:nvPr/>
        </p:nvCxnSpPr>
        <p:spPr>
          <a:xfrm>
            <a:off x="9410700" y="4829175"/>
            <a:ext cx="21050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CBE4EF49-6A19-EFE3-F3DA-F2869A1A40F7}"/>
              </a:ext>
            </a:extLst>
          </p:cNvPr>
          <p:cNvSpPr/>
          <p:nvPr/>
        </p:nvSpPr>
        <p:spPr>
          <a:xfrm>
            <a:off x="9121822" y="728656"/>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37CC0FE6-A061-6A8E-861D-F23CFB6D6A40}"/>
              </a:ext>
            </a:extLst>
          </p:cNvPr>
          <p:cNvSpPr/>
          <p:nvPr/>
        </p:nvSpPr>
        <p:spPr>
          <a:xfrm>
            <a:off x="9121822" y="2014531"/>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6BB0BC5C-E4C8-FC21-5E03-620AAFEBE08D}"/>
              </a:ext>
            </a:extLst>
          </p:cNvPr>
          <p:cNvSpPr/>
          <p:nvPr/>
        </p:nvSpPr>
        <p:spPr>
          <a:xfrm>
            <a:off x="9121822" y="2887933"/>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16C21509-33CE-11E4-09EE-0B034B664160}"/>
              </a:ext>
            </a:extLst>
          </p:cNvPr>
          <p:cNvSpPr/>
          <p:nvPr/>
        </p:nvSpPr>
        <p:spPr>
          <a:xfrm>
            <a:off x="9121822" y="4148270"/>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0BB3009F-33B7-7AC3-1FCF-F4ACD8A3C036}"/>
              </a:ext>
            </a:extLst>
          </p:cNvPr>
          <p:cNvSpPr/>
          <p:nvPr/>
        </p:nvSpPr>
        <p:spPr>
          <a:xfrm>
            <a:off x="9121822" y="4994688"/>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 name="Group 60">
            <a:extLst>
              <a:ext uri="{FF2B5EF4-FFF2-40B4-BE49-F238E27FC236}">
                <a16:creationId xmlns:a16="http://schemas.microsoft.com/office/drawing/2014/main" id="{45FFD4AF-1782-A7D6-7C06-05A9E6CFD410}"/>
              </a:ext>
            </a:extLst>
          </p:cNvPr>
          <p:cNvGrpSpPr/>
          <p:nvPr/>
        </p:nvGrpSpPr>
        <p:grpSpPr>
          <a:xfrm>
            <a:off x="7073235" y="4834910"/>
            <a:ext cx="804355" cy="804355"/>
            <a:chOff x="9410700" y="5730028"/>
            <a:chExt cx="842222" cy="842222"/>
          </a:xfrm>
        </p:grpSpPr>
        <p:sp>
          <p:nvSpPr>
            <p:cNvPr id="59" name="Oval 58">
              <a:extLst>
                <a:ext uri="{FF2B5EF4-FFF2-40B4-BE49-F238E27FC236}">
                  <a16:creationId xmlns:a16="http://schemas.microsoft.com/office/drawing/2014/main" id="{16261E94-A29E-ADC3-C71D-96402AFEEFD3}"/>
                </a:ext>
              </a:extLst>
            </p:cNvPr>
            <p:cNvSpPr/>
            <p:nvPr/>
          </p:nvSpPr>
          <p:spPr>
            <a:xfrm>
              <a:off x="9410700" y="5730028"/>
              <a:ext cx="842222" cy="842222"/>
            </a:xfrm>
            <a:prstGeom prst="ellipse">
              <a:avLst/>
            </a:prstGeom>
            <a:solidFill>
              <a:schemeClr val="bg1"/>
            </a:solidFill>
            <a:ln>
              <a:solidFill>
                <a:srgbClr val="FFCF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Picture 59">
              <a:extLst>
                <a:ext uri="{FF2B5EF4-FFF2-40B4-BE49-F238E27FC236}">
                  <a16:creationId xmlns:a16="http://schemas.microsoft.com/office/drawing/2014/main" id="{B9298518-2680-A41A-B2D1-2719FBE38CE7}"/>
                </a:ext>
              </a:extLst>
            </p:cNvPr>
            <p:cNvPicPr>
              <a:picLocks noChangeAspect="1"/>
            </p:cNvPicPr>
            <p:nvPr/>
          </p:nvPicPr>
          <p:blipFill>
            <a:blip r:embed="rId12"/>
            <a:stretch>
              <a:fillRect/>
            </a:stretch>
          </p:blipFill>
          <p:spPr>
            <a:xfrm>
              <a:off x="9608118" y="5865574"/>
              <a:ext cx="447386" cy="571130"/>
            </a:xfrm>
            <a:prstGeom prst="rect">
              <a:avLst/>
            </a:prstGeom>
          </p:spPr>
        </p:pic>
      </p:grpSp>
    </p:spTree>
    <p:extLst>
      <p:ext uri="{BB962C8B-B14F-4D97-AF65-F5344CB8AC3E}">
        <p14:creationId xmlns:p14="http://schemas.microsoft.com/office/powerpoint/2010/main" val="2960640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erson at a cash register&#10;&#10;AI-generated content may be incorrect.">
            <a:extLst>
              <a:ext uri="{FF2B5EF4-FFF2-40B4-BE49-F238E27FC236}">
                <a16:creationId xmlns:a16="http://schemas.microsoft.com/office/drawing/2014/main" id="{7C191D33-3043-7E55-04AC-1FA75A814CC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r="-473"/>
          <a:stretch/>
        </p:blipFill>
        <p:spPr>
          <a:xfrm>
            <a:off x="-55216" y="-14148"/>
            <a:ext cx="12351851" cy="3896161"/>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770525" y="1474398"/>
            <a:ext cx="5325475" cy="1632050"/>
          </a:xfrm>
          <a:prstGeom prst="rect">
            <a:avLst/>
          </a:prstGeom>
          <a:noFill/>
        </p:spPr>
        <p:txBody>
          <a:bodyPr wrap="square" rtlCol="0">
            <a:spAutoFit/>
          </a:bodyPr>
          <a:lstStyle/>
          <a:p>
            <a:pPr>
              <a:lnSpc>
                <a:spcPts val="3600"/>
              </a:lnSpc>
            </a:pPr>
            <a:r>
              <a:rPr lang="en-US" sz="4000" b="1" dirty="0">
                <a:solidFill>
                  <a:schemeClr val="bg1"/>
                </a:solidFill>
                <a:latin typeface="Arial" panose="020B0604020202020204" pitchFamily="34" charset="0"/>
                <a:cs typeface="Arial" panose="020B0604020202020204" pitchFamily="34" charset="0"/>
              </a:rPr>
              <a:t>DOCUMENT</a:t>
            </a:r>
          </a:p>
          <a:p>
            <a:pPr>
              <a:lnSpc>
                <a:spcPts val="3600"/>
              </a:lnSpc>
            </a:pPr>
            <a:r>
              <a:rPr lang="en-US" sz="4000" b="1" dirty="0">
                <a:solidFill>
                  <a:schemeClr val="bg1"/>
                </a:solidFill>
                <a:latin typeface="Arial" panose="020B0604020202020204" pitchFamily="34" charset="0"/>
                <a:cs typeface="Arial" panose="020B0604020202020204" pitchFamily="34" charset="0"/>
              </a:rPr>
              <a:t>RETRIVAL &amp;</a:t>
            </a:r>
          </a:p>
          <a:p>
            <a:pPr>
              <a:lnSpc>
                <a:spcPts val="4800"/>
              </a:lnSpc>
            </a:pPr>
            <a:r>
              <a:rPr lang="en-US" sz="5300" b="1" dirty="0">
                <a:solidFill>
                  <a:srgbClr val="FFCF01"/>
                </a:solidFill>
                <a:latin typeface="Arial" panose="020B0604020202020204" pitchFamily="34" charset="0"/>
                <a:cs typeface="Arial" panose="020B0604020202020204" pitchFamily="34" charset="0"/>
              </a:rPr>
              <a:t>HOSTING</a:t>
            </a:r>
          </a:p>
        </p:txBody>
      </p:sp>
      <p:grpSp>
        <p:nvGrpSpPr>
          <p:cNvPr id="15" name="Group 14">
            <a:extLst>
              <a:ext uri="{FF2B5EF4-FFF2-40B4-BE49-F238E27FC236}">
                <a16:creationId xmlns:a16="http://schemas.microsoft.com/office/drawing/2014/main" id="{1A6B4890-E56E-D071-D683-56ED3BCDB16F}"/>
              </a:ext>
            </a:extLst>
          </p:cNvPr>
          <p:cNvGrpSpPr/>
          <p:nvPr/>
        </p:nvGrpSpPr>
        <p:grpSpPr>
          <a:xfrm>
            <a:off x="1762712" y="1474398"/>
            <a:ext cx="9182928" cy="3825224"/>
            <a:chOff x="1162637" y="1733550"/>
            <a:chExt cx="7209839" cy="3549650"/>
          </a:xfrm>
        </p:grpSpPr>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162637" y="3508375"/>
              <a:ext cx="0" cy="177482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1C9453A7-02FA-0C8D-1AE0-369307FC0047}"/>
                </a:ext>
              </a:extLst>
            </p:cNvPr>
            <p:cNvGrpSpPr/>
            <p:nvPr/>
          </p:nvGrpSpPr>
          <p:grpSpPr>
            <a:xfrm>
              <a:off x="1162638" y="1733550"/>
              <a:ext cx="7209838" cy="3549650"/>
              <a:chOff x="1043335" y="1733550"/>
              <a:chExt cx="10459635" cy="3549650"/>
            </a:xfrm>
          </p:grpSpPr>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043335" y="5275670"/>
                <a:ext cx="1045963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1733550"/>
                <a:ext cx="0" cy="354965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sp>
        <p:nvSpPr>
          <p:cNvPr id="10" name="TextBox 9">
            <a:extLst>
              <a:ext uri="{FF2B5EF4-FFF2-40B4-BE49-F238E27FC236}">
                <a16:creationId xmlns:a16="http://schemas.microsoft.com/office/drawing/2014/main" id="{A17E0B4C-CCD9-E1A8-188B-D695204D7500}"/>
              </a:ext>
            </a:extLst>
          </p:cNvPr>
          <p:cNvSpPr txBox="1"/>
          <p:nvPr/>
        </p:nvSpPr>
        <p:spPr>
          <a:xfrm>
            <a:off x="4733739" y="1876431"/>
            <a:ext cx="5617430" cy="1143070"/>
          </a:xfrm>
          <a:prstGeom prst="rect">
            <a:avLst/>
          </a:prstGeom>
          <a:noFill/>
        </p:spPr>
        <p:txBody>
          <a:bodyPr wrap="square">
            <a:spAutoFit/>
          </a:bodyPr>
          <a:lstStyle/>
          <a:p>
            <a:pPr>
              <a:lnSpc>
                <a:spcPts val="2100"/>
              </a:lnSpc>
            </a:pPr>
            <a:r>
              <a:rPr lang="en-US" b="1" dirty="0">
                <a:solidFill>
                  <a:srgbClr val="FFCF01"/>
                </a:solidFill>
                <a:latin typeface="Arial" panose="020B0604020202020204" pitchFamily="34" charset="0"/>
                <a:ea typeface="Aptos" panose="020B0004020202020204" pitchFamily="34" charset="0"/>
                <a:cs typeface="Arial" panose="020B0604020202020204" pitchFamily="34" charset="0"/>
              </a:rPr>
              <a:t>Easy, Fast &amp; Secure</a:t>
            </a:r>
            <a:endParaRPr lang="en-US" b="1" dirty="0">
              <a:solidFill>
                <a:srgbClr val="FFCF01"/>
              </a:solidFill>
              <a:effectLst/>
              <a:latin typeface="Arial" panose="020B0604020202020204" pitchFamily="34" charset="0"/>
              <a:ea typeface="Aptos" panose="020B0004020202020204" pitchFamily="34" charset="0"/>
              <a:cs typeface="Arial" panose="020B0604020202020204" pitchFamily="34" charset="0"/>
            </a:endParaRPr>
          </a:p>
          <a:p>
            <a:pPr marL="0" marR="0">
              <a:lnSpc>
                <a:spcPts val="2100"/>
              </a:lnSpc>
              <a:spcBef>
                <a:spcPts val="0"/>
              </a:spcBef>
              <a:spcAft>
                <a:spcPts val="0"/>
              </a:spcAft>
            </a:pPr>
            <a:endPar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lnSpc>
                <a:spcPts val="2100"/>
              </a:lnSpc>
              <a:spcBef>
                <a:spcPts val="0"/>
              </a:spcBef>
              <a:spcAft>
                <a:spcPts val="0"/>
              </a:spcAft>
            </a:pPr>
            <a:r>
              <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rPr>
              <a:t>Easily store, access, retrieve documents as needed. Search by Invoice Number, Account Number, by Date and more.</a:t>
            </a:r>
            <a:endParaRPr lang="en-US" dirty="0">
              <a:solidFill>
                <a:schemeClr val="bg1"/>
              </a:solidFill>
              <a:latin typeface="Arial" panose="020B0604020202020204" pitchFamily="34" charset="0"/>
              <a:cs typeface="Arial" panose="020B0604020202020204" pitchFamily="34" charset="0"/>
            </a:endParaRPr>
          </a:p>
        </p:txBody>
      </p:sp>
      <p:pic>
        <p:nvPicPr>
          <p:cNvPr id="12" name="Picture 11" descr="A white text on a black background&#10;&#10;AI-generated content may be incorrect.">
            <a:extLst>
              <a:ext uri="{FF2B5EF4-FFF2-40B4-BE49-F238E27FC236}">
                <a16:creationId xmlns:a16="http://schemas.microsoft.com/office/drawing/2014/main" id="{01C4FD15-CBA9-9527-BBDF-A2A582FA6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pic>
        <p:nvPicPr>
          <p:cNvPr id="5" name="Picture 4">
            <a:extLst>
              <a:ext uri="{FF2B5EF4-FFF2-40B4-BE49-F238E27FC236}">
                <a16:creationId xmlns:a16="http://schemas.microsoft.com/office/drawing/2014/main" id="{27C7F252-AFF3-EA8B-9D17-D45D5A2FC7BA}"/>
              </a:ext>
            </a:extLst>
          </p:cNvPr>
          <p:cNvPicPr>
            <a:picLocks noChangeAspect="1"/>
          </p:cNvPicPr>
          <p:nvPr/>
        </p:nvPicPr>
        <p:blipFill>
          <a:blip r:embed="rId4">
            <a:grayscl/>
          </a:blip>
          <a:stretch>
            <a:fillRect/>
          </a:stretch>
        </p:blipFill>
        <p:spPr>
          <a:xfrm>
            <a:off x="4733739" y="3429000"/>
            <a:ext cx="4251779" cy="3315351"/>
          </a:xfrm>
          <a:prstGeom prst="rect">
            <a:avLst/>
          </a:prstGeom>
        </p:spPr>
      </p:pic>
    </p:spTree>
    <p:extLst>
      <p:ext uri="{BB962C8B-B14F-4D97-AF65-F5344CB8AC3E}">
        <p14:creationId xmlns:p14="http://schemas.microsoft.com/office/powerpoint/2010/main" val="3401745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49421" y="0"/>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588790" y="2171368"/>
            <a:ext cx="3078390" cy="1922193"/>
          </a:xfrm>
          <a:prstGeom prst="rect">
            <a:avLst/>
          </a:prstGeom>
          <a:noFill/>
        </p:spPr>
        <p:txBody>
          <a:bodyPr wrap="square" rtlCol="0">
            <a:spAutoFit/>
          </a:bodyPr>
          <a:lstStyle/>
          <a:p>
            <a:pPr>
              <a:lnSpc>
                <a:spcPts val="7100"/>
              </a:lnSpc>
            </a:pPr>
            <a:r>
              <a:rPr lang="en-US" sz="7200" b="1" dirty="0">
                <a:solidFill>
                  <a:srgbClr val="FFCF01"/>
                </a:solidFill>
                <a:latin typeface="Arial" panose="020B0604020202020204" pitchFamily="34" charset="0"/>
                <a:cs typeface="Arial" panose="020B0604020202020204" pitchFamily="34" charset="0"/>
              </a:rPr>
              <a:t>SCAN</a:t>
            </a:r>
            <a:r>
              <a:rPr lang="en-US" sz="3600" b="1" dirty="0">
                <a:solidFill>
                  <a:srgbClr val="FFCF01"/>
                </a:solidFill>
                <a:latin typeface="Arial" panose="020B0604020202020204" pitchFamily="34" charset="0"/>
                <a:cs typeface="Arial" panose="020B0604020202020204" pitchFamily="34" charset="0"/>
              </a:rPr>
              <a:t> </a:t>
            </a:r>
            <a:r>
              <a:rPr lang="en-US" sz="8100" b="1" dirty="0">
                <a:solidFill>
                  <a:schemeClr val="bg1"/>
                </a:solidFill>
                <a:latin typeface="Arial" panose="020B0604020202020204" pitchFamily="34" charset="0"/>
                <a:cs typeface="Arial" panose="020B0604020202020204" pitchFamily="34" charset="0"/>
              </a:rPr>
              <a:t>2PAY</a:t>
            </a:r>
          </a:p>
        </p:txBody>
      </p:sp>
      <p:sp>
        <p:nvSpPr>
          <p:cNvPr id="35" name="TextBox 34">
            <a:extLst>
              <a:ext uri="{FF2B5EF4-FFF2-40B4-BE49-F238E27FC236}">
                <a16:creationId xmlns:a16="http://schemas.microsoft.com/office/drawing/2014/main" id="{381C5D3E-4E74-E15A-41B7-40063B1CEB12}"/>
              </a:ext>
            </a:extLst>
          </p:cNvPr>
          <p:cNvSpPr txBox="1"/>
          <p:nvPr/>
        </p:nvSpPr>
        <p:spPr>
          <a:xfrm>
            <a:off x="579831" y="3860739"/>
            <a:ext cx="2808783" cy="723275"/>
          </a:xfrm>
          <a:prstGeom prst="rect">
            <a:avLst/>
          </a:prstGeom>
          <a:noFill/>
        </p:spPr>
        <p:txBody>
          <a:bodyPr wrap="square" rtlCol="0">
            <a:spAutoFit/>
          </a:bodyPr>
          <a:lstStyle/>
          <a:p>
            <a:r>
              <a:rPr lang="en-US" sz="2300" dirty="0">
                <a:solidFill>
                  <a:schemeClr val="bg1"/>
                </a:solidFill>
                <a:latin typeface="Arial" panose="020B0604020202020204" pitchFamily="34" charset="0"/>
                <a:cs typeface="Arial" panose="020B0604020202020204" pitchFamily="34" charset="0"/>
              </a:rPr>
              <a:t>Increase payments </a:t>
            </a:r>
            <a:r>
              <a:rPr lang="en-US" dirty="0">
                <a:solidFill>
                  <a:schemeClr val="bg1"/>
                </a:solidFill>
                <a:latin typeface="Arial" panose="020B0604020202020204" pitchFamily="34" charset="0"/>
                <a:cs typeface="Arial" panose="020B0604020202020204" pitchFamily="34" charset="0"/>
              </a:rPr>
              <a:t>received on time by </a:t>
            </a:r>
            <a:r>
              <a:rPr lang="en-US" b="1" dirty="0">
                <a:solidFill>
                  <a:srgbClr val="FFCF01"/>
                </a:solidFill>
                <a:latin typeface="Arial" panose="020B0604020202020204" pitchFamily="34" charset="0"/>
                <a:cs typeface="Arial" panose="020B0604020202020204" pitchFamily="34" charset="0"/>
              </a:rPr>
              <a:t>30%</a:t>
            </a:r>
          </a:p>
        </p:txBody>
      </p:sp>
      <p:grpSp>
        <p:nvGrpSpPr>
          <p:cNvPr id="33" name="Group 32">
            <a:extLst>
              <a:ext uri="{FF2B5EF4-FFF2-40B4-BE49-F238E27FC236}">
                <a16:creationId xmlns:a16="http://schemas.microsoft.com/office/drawing/2014/main" id="{62B35312-3996-7AC0-597E-A2892AB5EE82}"/>
              </a:ext>
            </a:extLst>
          </p:cNvPr>
          <p:cNvGrpSpPr/>
          <p:nvPr/>
        </p:nvGrpSpPr>
        <p:grpSpPr>
          <a:xfrm>
            <a:off x="726570" y="3959868"/>
            <a:ext cx="10036252" cy="793463"/>
            <a:chOff x="622223" y="3885312"/>
            <a:chExt cx="10036252" cy="793463"/>
          </a:xfrm>
        </p:grpSpPr>
        <p:cxnSp>
          <p:nvCxnSpPr>
            <p:cNvPr id="5" name="Straight Connector 4">
              <a:extLst>
                <a:ext uri="{FF2B5EF4-FFF2-40B4-BE49-F238E27FC236}">
                  <a16:creationId xmlns:a16="http://schemas.microsoft.com/office/drawing/2014/main" id="{4134F9DD-5407-2DDB-E8DC-C5D0ED3AEE0D}"/>
                </a:ext>
              </a:extLst>
            </p:cNvPr>
            <p:cNvCxnSpPr>
              <a:cxnSpLocks/>
            </p:cNvCxnSpPr>
            <p:nvPr/>
          </p:nvCxnSpPr>
          <p:spPr>
            <a:xfrm flipH="1">
              <a:off x="622223" y="4678775"/>
              <a:ext cx="10036252" cy="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54B97ED0-0534-872E-0CC5-6A15FDE11EF8}"/>
                </a:ext>
              </a:extLst>
            </p:cNvPr>
            <p:cNvCxnSpPr/>
            <p:nvPr/>
          </p:nvCxnSpPr>
          <p:spPr>
            <a:xfrm flipV="1">
              <a:off x="10658475" y="3885312"/>
              <a:ext cx="0" cy="793463"/>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E37D99D1-BA20-3054-9D3B-B854B335358F}"/>
              </a:ext>
            </a:extLst>
          </p:cNvPr>
          <p:cNvGrpSpPr/>
          <p:nvPr/>
        </p:nvGrpSpPr>
        <p:grpSpPr>
          <a:xfrm>
            <a:off x="5995214" y="717995"/>
            <a:ext cx="3677078" cy="4731898"/>
            <a:chOff x="5435170" y="841824"/>
            <a:chExt cx="2368116" cy="3047442"/>
          </a:xfrm>
        </p:grpSpPr>
        <p:grpSp>
          <p:nvGrpSpPr>
            <p:cNvPr id="20" name="Group 19">
              <a:extLst>
                <a:ext uri="{FF2B5EF4-FFF2-40B4-BE49-F238E27FC236}">
                  <a16:creationId xmlns:a16="http://schemas.microsoft.com/office/drawing/2014/main" id="{7DCBD631-8591-0D05-4431-BC1F7A1ED674}"/>
                </a:ext>
              </a:extLst>
            </p:cNvPr>
            <p:cNvGrpSpPr/>
            <p:nvPr/>
          </p:nvGrpSpPr>
          <p:grpSpPr>
            <a:xfrm>
              <a:off x="5435170" y="841824"/>
              <a:ext cx="2368116" cy="3047442"/>
              <a:chOff x="5391742" y="944182"/>
              <a:chExt cx="2368116" cy="3047442"/>
            </a:xfrm>
          </p:grpSpPr>
          <p:grpSp>
            <p:nvGrpSpPr>
              <p:cNvPr id="19" name="Group 18">
                <a:extLst>
                  <a:ext uri="{FF2B5EF4-FFF2-40B4-BE49-F238E27FC236}">
                    <a16:creationId xmlns:a16="http://schemas.microsoft.com/office/drawing/2014/main" id="{6D4E4212-EC9D-F028-E752-5D65BCE7EB40}"/>
                  </a:ext>
                </a:extLst>
              </p:cNvPr>
              <p:cNvGrpSpPr/>
              <p:nvPr/>
            </p:nvGrpSpPr>
            <p:grpSpPr>
              <a:xfrm>
                <a:off x="5391742" y="944182"/>
                <a:ext cx="2368116" cy="3047442"/>
                <a:chOff x="5391742" y="944182"/>
                <a:chExt cx="2368116" cy="3047442"/>
              </a:xfrm>
            </p:grpSpPr>
            <p:grpSp>
              <p:nvGrpSpPr>
                <p:cNvPr id="12" name="Group 11">
                  <a:extLst>
                    <a:ext uri="{FF2B5EF4-FFF2-40B4-BE49-F238E27FC236}">
                      <a16:creationId xmlns:a16="http://schemas.microsoft.com/office/drawing/2014/main" id="{E76FF11E-C6B0-C3A1-A74A-CDD9B7527DE7}"/>
                    </a:ext>
                  </a:extLst>
                </p:cNvPr>
                <p:cNvGrpSpPr/>
                <p:nvPr/>
              </p:nvGrpSpPr>
              <p:grpSpPr>
                <a:xfrm>
                  <a:off x="5391742" y="944182"/>
                  <a:ext cx="2368116" cy="3047442"/>
                  <a:chOff x="5428350" y="973679"/>
                  <a:chExt cx="2368116" cy="3047442"/>
                </a:xfrm>
              </p:grpSpPr>
              <p:pic>
                <p:nvPicPr>
                  <p:cNvPr id="1026" name="Picture 2" descr="Understanding Your Bill | BJWSA, SC">
                    <a:extLst>
                      <a:ext uri="{FF2B5EF4-FFF2-40B4-BE49-F238E27FC236}">
                        <a16:creationId xmlns:a16="http://schemas.microsoft.com/office/drawing/2014/main" id="{0BC5F625-A62B-62B8-70F2-3C7FAE029FB6}"/>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5428350" y="973679"/>
                    <a:ext cx="2368116" cy="3047442"/>
                  </a:xfrm>
                  <a:prstGeom prst="rect">
                    <a:avLst/>
                  </a:prstGeom>
                  <a:noFill/>
                  <a:effectLst>
                    <a:outerShdw blurRad="101600" dist="38100" dir="2700000" algn="tl" rotWithShape="0">
                      <a:prstClr val="black">
                        <a:alpha val="28000"/>
                      </a:prst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4782877-948D-04F0-F903-BC2B0EFFBCBD}"/>
                      </a:ext>
                    </a:extLst>
                  </p:cNvPr>
                  <p:cNvSpPr/>
                  <p:nvPr/>
                </p:nvSpPr>
                <p:spPr>
                  <a:xfrm>
                    <a:off x="5968181" y="1101213"/>
                    <a:ext cx="762000" cy="2212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06205CA-3BF8-8CD3-13E1-D51EB6EB5E76}"/>
                      </a:ext>
                    </a:extLst>
                  </p:cNvPr>
                  <p:cNvSpPr/>
                  <p:nvPr/>
                </p:nvSpPr>
                <p:spPr>
                  <a:xfrm>
                    <a:off x="5909402" y="3207773"/>
                    <a:ext cx="860108" cy="2212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C5B97A9-0D69-039B-9D0A-2C4F507F49FD}"/>
                      </a:ext>
                    </a:extLst>
                  </p:cNvPr>
                  <p:cNvSpPr/>
                  <p:nvPr/>
                </p:nvSpPr>
                <p:spPr>
                  <a:xfrm>
                    <a:off x="6730180" y="3805084"/>
                    <a:ext cx="961103" cy="1966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Box 14">
                  <a:extLst>
                    <a:ext uri="{FF2B5EF4-FFF2-40B4-BE49-F238E27FC236}">
                      <a16:creationId xmlns:a16="http://schemas.microsoft.com/office/drawing/2014/main" id="{C2AD6E44-C8DB-7E81-4E56-2654072A9309}"/>
                    </a:ext>
                  </a:extLst>
                </p:cNvPr>
                <p:cNvSpPr txBox="1">
                  <a:spLocks noChangeAspect="1"/>
                </p:cNvSpPr>
                <p:nvPr/>
              </p:nvSpPr>
              <p:spPr>
                <a:xfrm>
                  <a:off x="5583715" y="3591514"/>
                  <a:ext cx="581183" cy="400110"/>
                </a:xfrm>
                <a:prstGeom prst="rect">
                  <a:avLst/>
                </a:prstGeom>
                <a:noFill/>
              </p:spPr>
              <p:txBody>
                <a:bodyPr wrap="square" rtlCol="0">
                  <a:spAutoFit/>
                </a:bodyPr>
                <a:lstStyle/>
                <a:p>
                  <a:pPr>
                    <a:lnSpc>
                      <a:spcPts val="1200"/>
                    </a:lnSpc>
                  </a:pPr>
                  <a:r>
                    <a:rPr lang="en-US" sz="1050" b="1" i="1" dirty="0">
                      <a:solidFill>
                        <a:srgbClr val="011E65"/>
                      </a:solidFill>
                      <a:latin typeface="Arial" panose="020B0604020202020204" pitchFamily="34" charset="0"/>
                      <a:cs typeface="Arial" panose="020B0604020202020204" pitchFamily="34" charset="0"/>
                    </a:rPr>
                    <a:t>SCAN</a:t>
                  </a:r>
                  <a:r>
                    <a:rPr lang="en-US" sz="400" b="1" i="1" dirty="0">
                      <a:solidFill>
                        <a:srgbClr val="011E65"/>
                      </a:solidFill>
                      <a:latin typeface="Arial" panose="020B0604020202020204" pitchFamily="34" charset="0"/>
                      <a:cs typeface="Arial" panose="020B0604020202020204" pitchFamily="34" charset="0"/>
                    </a:rPr>
                    <a:t> </a:t>
                  </a:r>
                </a:p>
                <a:p>
                  <a:pPr>
                    <a:lnSpc>
                      <a:spcPts val="1200"/>
                    </a:lnSpc>
                  </a:pPr>
                  <a:r>
                    <a:rPr lang="en-US" sz="1100" b="1" i="1" dirty="0">
                      <a:solidFill>
                        <a:srgbClr val="011E65"/>
                      </a:solidFill>
                      <a:latin typeface="Arial" panose="020B0604020202020204" pitchFamily="34" charset="0"/>
                      <a:cs typeface="Arial" panose="020B0604020202020204" pitchFamily="34" charset="0"/>
                    </a:rPr>
                    <a:t>2PAY</a:t>
                  </a:r>
                  <a:endParaRPr lang="en-US" sz="4000" b="1" i="1" dirty="0">
                    <a:solidFill>
                      <a:srgbClr val="011E65"/>
                    </a:solidFill>
                    <a:latin typeface="Arial" panose="020B0604020202020204" pitchFamily="34" charset="0"/>
                    <a:cs typeface="Arial" panose="020B0604020202020204" pitchFamily="34" charset="0"/>
                  </a:endParaRPr>
                </a:p>
              </p:txBody>
            </p:sp>
          </p:grpSp>
          <p:pic>
            <p:nvPicPr>
              <p:cNvPr id="14" name="Graphic 13" descr="Qr Code with solid fill">
                <a:extLst>
                  <a:ext uri="{FF2B5EF4-FFF2-40B4-BE49-F238E27FC236}">
                    <a16:creationId xmlns:a16="http://schemas.microsoft.com/office/drawing/2014/main" id="{C73A209F-C599-7104-4873-8F7324BFBA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11756" y="3555939"/>
                <a:ext cx="383029" cy="383029"/>
              </a:xfrm>
              <a:prstGeom prst="rect">
                <a:avLst/>
              </a:prstGeom>
            </p:spPr>
          </p:pic>
        </p:grpSp>
        <p:pic>
          <p:nvPicPr>
            <p:cNvPr id="23" name="Picture 22" descr="A logo with a blue and white background&#10;&#10;AI-generated content may be incorrect.">
              <a:extLst>
                <a:ext uri="{FF2B5EF4-FFF2-40B4-BE49-F238E27FC236}">
                  <a16:creationId xmlns:a16="http://schemas.microsoft.com/office/drawing/2014/main" id="{7EDC4619-A445-9D6D-19A9-B41650E15964}"/>
                </a:ext>
              </a:extLst>
            </p:cNvPr>
            <p:cNvPicPr>
              <a:picLocks noChangeAspect="1"/>
            </p:cNvPicPr>
            <p:nvPr/>
          </p:nvPicPr>
          <p:blipFill>
            <a:blip r:embed="rId7">
              <a:extLst>
                <a:ext uri="{28A0092B-C50C-407E-A947-70E740481C1C}">
                  <a14:useLocalDpi xmlns:a14="http://schemas.microsoft.com/office/drawing/2010/main" val="0"/>
                </a:ext>
              </a:extLst>
            </a:blip>
            <a:srcRect l="31665" t="27636" r="31074" b="28510"/>
            <a:stretch/>
          </p:blipFill>
          <p:spPr>
            <a:xfrm>
              <a:off x="5610695" y="930261"/>
              <a:ext cx="381604" cy="299419"/>
            </a:xfrm>
            <a:prstGeom prst="rect">
              <a:avLst/>
            </a:prstGeom>
          </p:spPr>
        </p:pic>
        <p:pic>
          <p:nvPicPr>
            <p:cNvPr id="24" name="Picture 23" descr="A logo with a blue and white background&#10;&#10;AI-generated content may be incorrect.">
              <a:extLst>
                <a:ext uri="{FF2B5EF4-FFF2-40B4-BE49-F238E27FC236}">
                  <a16:creationId xmlns:a16="http://schemas.microsoft.com/office/drawing/2014/main" id="{3A2C0CC2-9B37-EE0C-5024-AF9117DA79D2}"/>
                </a:ext>
              </a:extLst>
            </p:cNvPr>
            <p:cNvPicPr>
              <a:picLocks noChangeAspect="1"/>
            </p:cNvPicPr>
            <p:nvPr/>
          </p:nvPicPr>
          <p:blipFill>
            <a:blip r:embed="rId7">
              <a:extLst>
                <a:ext uri="{28A0092B-C50C-407E-A947-70E740481C1C}">
                  <a14:useLocalDpi xmlns:a14="http://schemas.microsoft.com/office/drawing/2010/main" val="0"/>
                </a:ext>
              </a:extLst>
            </a:blip>
            <a:srcRect l="31665" t="27636" r="31074" b="28510"/>
            <a:stretch/>
          </p:blipFill>
          <p:spPr>
            <a:xfrm>
              <a:off x="5599688" y="3002661"/>
              <a:ext cx="375313" cy="294483"/>
            </a:xfrm>
            <a:prstGeom prst="rect">
              <a:avLst/>
            </a:prstGeom>
          </p:spPr>
        </p:pic>
      </p:grpSp>
      <p:grpSp>
        <p:nvGrpSpPr>
          <p:cNvPr id="46" name="Group 45">
            <a:extLst>
              <a:ext uri="{FF2B5EF4-FFF2-40B4-BE49-F238E27FC236}">
                <a16:creationId xmlns:a16="http://schemas.microsoft.com/office/drawing/2014/main" id="{91DEEDEB-CD90-306C-A129-7A78433E5B67}"/>
              </a:ext>
            </a:extLst>
          </p:cNvPr>
          <p:cNvGrpSpPr/>
          <p:nvPr/>
        </p:nvGrpSpPr>
        <p:grpSpPr>
          <a:xfrm>
            <a:off x="8482891" y="2834700"/>
            <a:ext cx="1707202" cy="3498628"/>
            <a:chOff x="7007507" y="2561530"/>
            <a:chExt cx="2139037" cy="4383602"/>
          </a:xfrm>
        </p:grpSpPr>
        <p:pic>
          <p:nvPicPr>
            <p:cNvPr id="3" name="Picture 2" descr="A cell phone and a computer&#10;&#10;AI-generated content may be incorrect.">
              <a:extLst>
                <a:ext uri="{FF2B5EF4-FFF2-40B4-BE49-F238E27FC236}">
                  <a16:creationId xmlns:a16="http://schemas.microsoft.com/office/drawing/2014/main" id="{D31ED112-3586-B0D4-A2D0-C70DD0634EFD}"/>
                </a:ext>
              </a:extLst>
            </p:cNvPr>
            <p:cNvPicPr>
              <a:picLocks noChangeAspect="1"/>
            </p:cNvPicPr>
            <p:nvPr/>
          </p:nvPicPr>
          <p:blipFill>
            <a:blip r:embed="rId8">
              <a:grayscl/>
              <a:extLst>
                <a:ext uri="{BEBA8EAE-BF5A-486C-A8C5-ECC9F3942E4B}">
                  <a14:imgProps xmlns:a14="http://schemas.microsoft.com/office/drawing/2010/main">
                    <a14:imgLayer r:embed="rId9">
                      <a14:imgEffect>
                        <a14:brightnessContrast bright="39000"/>
                      </a14:imgEffect>
                    </a14:imgLayer>
                  </a14:imgProps>
                </a:ext>
                <a:ext uri="{28A0092B-C50C-407E-A947-70E740481C1C}">
                  <a14:useLocalDpi xmlns:a14="http://schemas.microsoft.com/office/drawing/2010/main" val="0"/>
                </a:ext>
              </a:extLst>
            </a:blip>
            <a:srcRect l="40038" t="29206" r="48015" b="6006"/>
            <a:stretch/>
          </p:blipFill>
          <p:spPr>
            <a:xfrm>
              <a:off x="7007507" y="2561530"/>
              <a:ext cx="2139037" cy="4383602"/>
            </a:xfrm>
            <a:prstGeom prst="rect">
              <a:avLst/>
            </a:prstGeom>
          </p:spPr>
        </p:pic>
        <p:pic>
          <p:nvPicPr>
            <p:cNvPr id="17" name="Picture 16" descr="A screenshot of a computer&#10;&#10;AI-generated content may be incorrect.">
              <a:extLst>
                <a:ext uri="{FF2B5EF4-FFF2-40B4-BE49-F238E27FC236}">
                  <a16:creationId xmlns:a16="http://schemas.microsoft.com/office/drawing/2014/main" id="{00B5DA0D-4C24-346E-5913-5AA30D52337D}"/>
                </a:ext>
              </a:extLst>
            </p:cNvPr>
            <p:cNvPicPr>
              <a:picLocks noChangeAspect="1"/>
            </p:cNvPicPr>
            <p:nvPr/>
          </p:nvPicPr>
          <p:blipFill>
            <a:blip r:embed="rId10">
              <a:grayscl/>
              <a:extLst>
                <a:ext uri="{BEBA8EAE-BF5A-486C-A8C5-ECC9F3942E4B}">
                  <a14:imgProps xmlns:a14="http://schemas.microsoft.com/office/drawing/2010/main">
                    <a14:imgLayer r:embed="rId11">
                      <a14:imgEffect>
                        <a14:saturation sat="0"/>
                      </a14:imgEffect>
                      <a14:imgEffect>
                        <a14:brightnessContrast bright="6000" contrast="-25000"/>
                      </a14:imgEffect>
                    </a14:imgLayer>
                  </a14:imgProps>
                </a:ext>
                <a:ext uri="{28A0092B-C50C-407E-A947-70E740481C1C}">
                  <a14:useLocalDpi xmlns:a14="http://schemas.microsoft.com/office/drawing/2010/main" val="0"/>
                </a:ext>
              </a:extLst>
            </a:blip>
            <a:srcRect l="66787" t="6289" r="2169" b="34665"/>
            <a:stretch/>
          </p:blipFill>
          <p:spPr>
            <a:xfrm>
              <a:off x="7214202" y="3499071"/>
              <a:ext cx="1851164" cy="2421226"/>
            </a:xfrm>
            <a:prstGeom prst="rect">
              <a:avLst/>
            </a:prstGeom>
            <a:effectLst>
              <a:outerShdw blurRad="50800" dist="38100" dir="2700000" algn="tl" rotWithShape="0">
                <a:prstClr val="black">
                  <a:alpha val="13000"/>
                </a:prstClr>
              </a:outerShdw>
            </a:effectLst>
          </p:spPr>
        </p:pic>
        <p:pic>
          <p:nvPicPr>
            <p:cNvPr id="26" name="Picture 25" descr="A logo with a blue and white background&#10;&#10;AI-generated content may be incorrect.">
              <a:extLst>
                <a:ext uri="{FF2B5EF4-FFF2-40B4-BE49-F238E27FC236}">
                  <a16:creationId xmlns:a16="http://schemas.microsoft.com/office/drawing/2014/main" id="{C2DE4845-6F2B-963E-A464-38CD18398457}"/>
                </a:ext>
              </a:extLst>
            </p:cNvPr>
            <p:cNvPicPr>
              <a:picLocks noChangeAspect="1"/>
            </p:cNvPicPr>
            <p:nvPr/>
          </p:nvPicPr>
          <p:blipFill>
            <a:blip r:embed="rId7">
              <a:extLst>
                <a:ext uri="{28A0092B-C50C-407E-A947-70E740481C1C}">
                  <a14:useLocalDpi xmlns:a14="http://schemas.microsoft.com/office/drawing/2010/main" val="0"/>
                </a:ext>
              </a:extLst>
            </a:blip>
            <a:srcRect l="31665" t="27636" r="31074" b="28510"/>
            <a:stretch/>
          </p:blipFill>
          <p:spPr>
            <a:xfrm>
              <a:off x="7654382" y="3557217"/>
              <a:ext cx="1021834" cy="834637"/>
            </a:xfrm>
            <a:prstGeom prst="rect">
              <a:avLst/>
            </a:prstGeom>
          </p:spPr>
        </p:pic>
      </p:grpSp>
      <p:grpSp>
        <p:nvGrpSpPr>
          <p:cNvPr id="42" name="Group 41">
            <a:extLst>
              <a:ext uri="{FF2B5EF4-FFF2-40B4-BE49-F238E27FC236}">
                <a16:creationId xmlns:a16="http://schemas.microsoft.com/office/drawing/2014/main" id="{59DB56EA-0E32-7D21-081F-7D89CE309383}"/>
              </a:ext>
            </a:extLst>
          </p:cNvPr>
          <p:cNvGrpSpPr/>
          <p:nvPr/>
        </p:nvGrpSpPr>
        <p:grpSpPr>
          <a:xfrm rot="1774166">
            <a:off x="10139242" y="2701038"/>
            <a:ext cx="1301964" cy="1333680"/>
            <a:chOff x="10087610" y="2542617"/>
            <a:chExt cx="1301964" cy="1333680"/>
          </a:xfrm>
        </p:grpSpPr>
        <p:sp>
          <p:nvSpPr>
            <p:cNvPr id="38" name="Oval 37">
              <a:extLst>
                <a:ext uri="{FF2B5EF4-FFF2-40B4-BE49-F238E27FC236}">
                  <a16:creationId xmlns:a16="http://schemas.microsoft.com/office/drawing/2014/main" id="{37C6251C-7AAA-07A8-930A-1E5C59E3216D}"/>
                </a:ext>
              </a:extLst>
            </p:cNvPr>
            <p:cNvSpPr/>
            <p:nvPr/>
          </p:nvSpPr>
          <p:spPr>
            <a:xfrm>
              <a:off x="10087621" y="2542617"/>
              <a:ext cx="1301953" cy="1333680"/>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FF5EABE8-747F-EFE4-C534-2DD590E24B5B}"/>
                </a:ext>
              </a:extLst>
            </p:cNvPr>
            <p:cNvSpPr txBox="1"/>
            <p:nvPr/>
          </p:nvSpPr>
          <p:spPr>
            <a:xfrm>
              <a:off x="10226643" y="2819510"/>
              <a:ext cx="1023908" cy="369332"/>
            </a:xfrm>
            <a:prstGeom prst="rect">
              <a:avLst/>
            </a:prstGeom>
            <a:noFill/>
          </p:spPr>
          <p:txBody>
            <a:bodyPr wrap="square">
              <a:spAutoFit/>
            </a:bodyPr>
            <a:lstStyle/>
            <a:p>
              <a:r>
                <a:rPr lang="en-US" sz="1800" b="1" dirty="0">
                  <a:solidFill>
                    <a:srgbClr val="011E65"/>
                  </a:solidFill>
                  <a:latin typeface="Arial" panose="020B0604020202020204" pitchFamily="34" charset="0"/>
                  <a:cs typeface="Arial" panose="020B0604020202020204" pitchFamily="34" charset="0"/>
                </a:rPr>
                <a:t>PAY BY</a:t>
              </a:r>
            </a:p>
          </p:txBody>
        </p:sp>
        <p:sp>
          <p:nvSpPr>
            <p:cNvPr id="34" name="TextBox 33">
              <a:extLst>
                <a:ext uri="{FF2B5EF4-FFF2-40B4-BE49-F238E27FC236}">
                  <a16:creationId xmlns:a16="http://schemas.microsoft.com/office/drawing/2014/main" id="{D25F8B75-6AF5-6DC9-79A9-DB58AAB99E75}"/>
                </a:ext>
              </a:extLst>
            </p:cNvPr>
            <p:cNvSpPr txBox="1"/>
            <p:nvPr/>
          </p:nvSpPr>
          <p:spPr>
            <a:xfrm>
              <a:off x="10087610" y="3221024"/>
              <a:ext cx="1301964" cy="507831"/>
            </a:xfrm>
            <a:prstGeom prst="rect">
              <a:avLst/>
            </a:prstGeom>
            <a:noFill/>
          </p:spPr>
          <p:txBody>
            <a:bodyPr wrap="square" rtlCol="0">
              <a:spAutoFit/>
            </a:bodyPr>
            <a:lstStyle/>
            <a:p>
              <a:pPr algn="ctr"/>
              <a:r>
                <a:rPr lang="en-US" sz="900" b="1" dirty="0">
                  <a:solidFill>
                    <a:srgbClr val="011E65"/>
                  </a:solidFill>
                  <a:latin typeface="Arial" panose="020B0604020202020204" pitchFamily="34" charset="0"/>
                  <a:cs typeface="Arial" panose="020B0604020202020204" pitchFamily="34" charset="0"/>
                </a:rPr>
                <a:t>Card, ACH,</a:t>
              </a:r>
            </a:p>
            <a:p>
              <a:pPr algn="ctr"/>
              <a:r>
                <a:rPr lang="en-US" sz="900" b="1" dirty="0">
                  <a:solidFill>
                    <a:srgbClr val="011E65"/>
                  </a:solidFill>
                  <a:latin typeface="Arial" panose="020B0604020202020204" pitchFamily="34" charset="0"/>
                  <a:cs typeface="Arial" panose="020B0604020202020204" pitchFamily="34" charset="0"/>
                </a:rPr>
                <a:t>Remotely Created Checks</a:t>
              </a:r>
            </a:p>
          </p:txBody>
        </p:sp>
        <p:cxnSp>
          <p:nvCxnSpPr>
            <p:cNvPr id="40" name="Straight Connector 39">
              <a:extLst>
                <a:ext uri="{FF2B5EF4-FFF2-40B4-BE49-F238E27FC236}">
                  <a16:creationId xmlns:a16="http://schemas.microsoft.com/office/drawing/2014/main" id="{6DEFE804-D11B-9329-1D01-9A87AE241476}"/>
                </a:ext>
              </a:extLst>
            </p:cNvPr>
            <p:cNvCxnSpPr>
              <a:cxnSpLocks/>
            </p:cNvCxnSpPr>
            <p:nvPr/>
          </p:nvCxnSpPr>
          <p:spPr>
            <a:xfrm>
              <a:off x="10334941" y="3198807"/>
              <a:ext cx="8073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06996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8329614" y="0"/>
            <a:ext cx="38623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329614" y="0"/>
            <a:ext cx="3862386"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719292" y="1403670"/>
            <a:ext cx="3873420" cy="656590"/>
          </a:xfrm>
          <a:prstGeom prst="rect">
            <a:avLst/>
          </a:prstGeom>
          <a:noFill/>
        </p:spPr>
        <p:txBody>
          <a:bodyPr wrap="square" rtlCol="0">
            <a:spAutoFit/>
          </a:bodyPr>
          <a:lstStyle/>
          <a:p>
            <a:pPr>
              <a:lnSpc>
                <a:spcPts val="2200"/>
              </a:lnSpc>
            </a:pPr>
            <a:r>
              <a:rPr lang="en-US" sz="6600" b="1" dirty="0">
                <a:solidFill>
                  <a:srgbClr val="011E65"/>
                </a:solidFill>
                <a:latin typeface="Arial" panose="020B0604020202020204" pitchFamily="34" charset="0"/>
                <a:cs typeface="Arial" panose="020B0604020202020204" pitchFamily="34" charset="0"/>
              </a:rPr>
              <a:t>CHECK</a:t>
            </a:r>
          </a:p>
          <a:p>
            <a:pPr>
              <a:lnSpc>
                <a:spcPts val="2200"/>
              </a:lnSpc>
            </a:pPr>
            <a:r>
              <a:rPr lang="en-US" sz="2300" b="1" dirty="0">
                <a:solidFill>
                  <a:srgbClr val="FFCF01"/>
                </a:solidFill>
                <a:latin typeface="Arial" panose="020B0604020202020204" pitchFamily="34" charset="0"/>
                <a:cs typeface="Arial" panose="020B0604020202020204" pitchFamily="34" charset="0"/>
              </a:rPr>
              <a:t>PRINTING &amp; MAILING</a:t>
            </a:r>
          </a:p>
        </p:txBody>
      </p:sp>
      <p:sp>
        <p:nvSpPr>
          <p:cNvPr id="13" name="TextBox 12">
            <a:extLst>
              <a:ext uri="{FF2B5EF4-FFF2-40B4-BE49-F238E27FC236}">
                <a16:creationId xmlns:a16="http://schemas.microsoft.com/office/drawing/2014/main" id="{0C15820E-2CE9-DA39-B04F-C97A7D574762}"/>
              </a:ext>
            </a:extLst>
          </p:cNvPr>
          <p:cNvSpPr txBox="1"/>
          <p:nvPr/>
        </p:nvSpPr>
        <p:spPr>
          <a:xfrm>
            <a:off x="8638842" y="1209713"/>
            <a:ext cx="2833866" cy="5034263"/>
          </a:xfrm>
          <a:prstGeom prst="rect">
            <a:avLst/>
          </a:prstGeom>
          <a:noFill/>
        </p:spPr>
        <p:txBody>
          <a:bodyPr wrap="square">
            <a:spAutoFit/>
          </a:bodyPr>
          <a:lstStyle/>
          <a:p>
            <a:pPr>
              <a:lnSpc>
                <a:spcPts val="1500"/>
              </a:lnSpc>
              <a:spcBef>
                <a:spcPts val="1200"/>
              </a:spcBef>
            </a:pPr>
            <a:r>
              <a:rPr lang="en-US" sz="1200" b="1" dirty="0">
                <a:solidFill>
                  <a:srgbClr val="FFCF01"/>
                </a:solidFill>
                <a:latin typeface="Arial" panose="020B0604020202020204" pitchFamily="34" charset="0"/>
                <a:cs typeface="Arial" panose="020B0604020202020204" pitchFamily="34" charset="0"/>
              </a:rPr>
              <a:t>FORMATS</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We produce checks from multiple file formats, however Tab Separated is preferred. Other acceptable formats are Excel, Fixed Width &amp;  Comma-Separated</a:t>
            </a: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r>
              <a:rPr lang="en-US" sz="1200" b="1" dirty="0">
                <a:solidFill>
                  <a:srgbClr val="FFCF01"/>
                </a:solidFill>
                <a:latin typeface="Arial" panose="020B0604020202020204" pitchFamily="34" charset="0"/>
                <a:cs typeface="Arial" panose="020B0604020202020204" pitchFamily="34" charset="0"/>
              </a:rPr>
              <a:t>DATA NEEDED</a:t>
            </a:r>
            <a:br>
              <a:rPr lang="en-US" sz="1200" b="1" dirty="0">
                <a:solidFill>
                  <a:srgbClr val="FFCF0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Account Number, Routing Number, Check Number, Check Date (this can also be hard-coded), Check Amount, Payee Name, Payee Mailing Address City, State, and Zip </a:t>
            </a: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r>
              <a:rPr lang="en-US" sz="1200" b="1" dirty="0">
                <a:solidFill>
                  <a:srgbClr val="FFCF01"/>
                </a:solidFill>
                <a:latin typeface="Arial" panose="020B0604020202020204" pitchFamily="34" charset="0"/>
                <a:cs typeface="Arial" panose="020B0604020202020204" pitchFamily="34" charset="0"/>
              </a:rPr>
              <a:t>OTHER ITEMS NEEDED</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Logo, Return address, Detail/Letter for the top 2/3rds of the check, &amp; Signature for check</a:t>
            </a:r>
          </a:p>
          <a:p>
            <a:pPr>
              <a:lnSpc>
                <a:spcPct val="140000"/>
              </a:lnSpc>
            </a:pPr>
            <a:endParaRPr lang="en-US" sz="1100" dirty="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ABB3858-FBB4-7FB1-377C-C38FCDF90FBB}"/>
              </a:ext>
            </a:extLst>
          </p:cNvPr>
          <p:cNvSpPr txBox="1"/>
          <p:nvPr/>
        </p:nvSpPr>
        <p:spPr>
          <a:xfrm>
            <a:off x="6622472" y="1011473"/>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01</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7038109" y="1636231"/>
            <a:ext cx="4562764"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73A97C1-C26F-45EC-A4CB-B7609E672ED9}"/>
              </a:ext>
            </a:extLst>
          </p:cNvPr>
          <p:cNvSpPr txBox="1"/>
          <p:nvPr/>
        </p:nvSpPr>
        <p:spPr>
          <a:xfrm>
            <a:off x="6653373" y="2748666"/>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02</a:t>
            </a:r>
          </a:p>
        </p:txBody>
      </p:sp>
      <p:grpSp>
        <p:nvGrpSpPr>
          <p:cNvPr id="30" name="Group 29">
            <a:extLst>
              <a:ext uri="{FF2B5EF4-FFF2-40B4-BE49-F238E27FC236}">
                <a16:creationId xmlns:a16="http://schemas.microsoft.com/office/drawing/2014/main" id="{66E27AF6-43FF-06D5-8690-3254D9AEDBEA}"/>
              </a:ext>
            </a:extLst>
          </p:cNvPr>
          <p:cNvGrpSpPr/>
          <p:nvPr/>
        </p:nvGrpSpPr>
        <p:grpSpPr>
          <a:xfrm>
            <a:off x="7038109" y="3456553"/>
            <a:ext cx="4562764" cy="1188788"/>
            <a:chOff x="6190666" y="1867138"/>
            <a:chExt cx="5410207" cy="547892"/>
          </a:xfrm>
        </p:grpSpPr>
        <p:cxnSp>
          <p:nvCxnSpPr>
            <p:cNvPr id="33" name="Straight Connector 32">
              <a:extLst>
                <a:ext uri="{FF2B5EF4-FFF2-40B4-BE49-F238E27FC236}">
                  <a16:creationId xmlns:a16="http://schemas.microsoft.com/office/drawing/2014/main" id="{8B0E7B5D-97CF-1A74-15CA-FA11B33EF8DE}"/>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3BAD0EC-B138-B007-E6B0-0DF0753E3A11}"/>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36" name="TextBox 35">
            <a:extLst>
              <a:ext uri="{FF2B5EF4-FFF2-40B4-BE49-F238E27FC236}">
                <a16:creationId xmlns:a16="http://schemas.microsoft.com/office/drawing/2014/main" id="{AAECD4E9-CD9A-0D1E-7BDC-083E80AAE836}"/>
              </a:ext>
            </a:extLst>
          </p:cNvPr>
          <p:cNvSpPr txBox="1"/>
          <p:nvPr/>
        </p:nvSpPr>
        <p:spPr>
          <a:xfrm>
            <a:off x="6696027" y="4854172"/>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03</a:t>
            </a:r>
          </a:p>
        </p:txBody>
      </p:sp>
      <p:grpSp>
        <p:nvGrpSpPr>
          <p:cNvPr id="40" name="Group 39">
            <a:extLst>
              <a:ext uri="{FF2B5EF4-FFF2-40B4-BE49-F238E27FC236}">
                <a16:creationId xmlns:a16="http://schemas.microsoft.com/office/drawing/2014/main" id="{9F2B14C7-6C95-C3F2-4206-D6F5E57BA2CE}"/>
              </a:ext>
            </a:extLst>
          </p:cNvPr>
          <p:cNvGrpSpPr/>
          <p:nvPr/>
        </p:nvGrpSpPr>
        <p:grpSpPr>
          <a:xfrm>
            <a:off x="7038109" y="5541094"/>
            <a:ext cx="4562764" cy="753541"/>
            <a:chOff x="6190666" y="1867138"/>
            <a:chExt cx="5410207" cy="547892"/>
          </a:xfrm>
        </p:grpSpPr>
        <p:cxnSp>
          <p:nvCxnSpPr>
            <p:cNvPr id="42" name="Straight Connector 41">
              <a:extLst>
                <a:ext uri="{FF2B5EF4-FFF2-40B4-BE49-F238E27FC236}">
                  <a16:creationId xmlns:a16="http://schemas.microsoft.com/office/drawing/2014/main" id="{6921A574-BD2D-4777-CAAE-76A945088FB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73FC869-4CEC-D92B-FBD2-7DE7BAAFAC1C}"/>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8" name="Picture 7" descr="A picture containing text, menu, screenshot, printing">
            <a:extLst>
              <a:ext uri="{FF2B5EF4-FFF2-40B4-BE49-F238E27FC236}">
                <a16:creationId xmlns:a16="http://schemas.microsoft.com/office/drawing/2014/main" id="{94AC189B-DAFF-8757-80FB-ABA2403FCFD5}"/>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12000" contrast="33000"/>
                    </a14:imgEffect>
                  </a14:imgLayer>
                </a14:imgProps>
              </a:ext>
            </a:extLst>
          </a:blip>
          <a:srcRect l="17871" t="7181" r="16958" b="5298"/>
          <a:stretch/>
        </p:blipFill>
        <p:spPr>
          <a:xfrm rot="215429">
            <a:off x="2731685" y="3329067"/>
            <a:ext cx="2131013" cy="2836477"/>
          </a:xfrm>
          <a:prstGeom prst="rect">
            <a:avLst/>
          </a:prstGeom>
          <a:effectLst>
            <a:outerShdw blurRad="50800" dist="38100" dir="2700000" algn="tl" rotWithShape="0">
              <a:prstClr val="black">
                <a:alpha val="40000"/>
              </a:prstClr>
            </a:outerShdw>
            <a:softEdge rad="0"/>
          </a:effectLst>
        </p:spPr>
      </p:pic>
      <p:pic>
        <p:nvPicPr>
          <p:cNvPr id="11" name="Picture 10" descr="A picture containing text, menu, screenshot, printing">
            <a:extLst>
              <a:ext uri="{FF2B5EF4-FFF2-40B4-BE49-F238E27FC236}">
                <a16:creationId xmlns:a16="http://schemas.microsoft.com/office/drawing/2014/main" id="{4E0FF274-153A-D039-855F-91C905E2F035}"/>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12000" contrast="33000"/>
                    </a14:imgEffect>
                  </a14:imgLayer>
                </a14:imgProps>
              </a:ext>
            </a:extLst>
          </a:blip>
          <a:srcRect l="17871" t="7181" r="16958" b="5298"/>
          <a:stretch/>
        </p:blipFill>
        <p:spPr>
          <a:xfrm rot="21269498">
            <a:off x="2600557" y="3574183"/>
            <a:ext cx="2131013" cy="2836477"/>
          </a:xfrm>
          <a:prstGeom prst="rect">
            <a:avLst/>
          </a:prstGeom>
          <a:effectLst>
            <a:outerShdw blurRad="50800" dist="38100" dir="2700000" algn="tl" rotWithShape="0">
              <a:prstClr val="black">
                <a:alpha val="40000"/>
              </a:prstClr>
            </a:outerShdw>
            <a:softEdge rad="0"/>
          </a:effectLst>
        </p:spPr>
      </p:pic>
      <p:pic>
        <p:nvPicPr>
          <p:cNvPr id="12" name="Picture 11">
            <a:extLst>
              <a:ext uri="{FF2B5EF4-FFF2-40B4-BE49-F238E27FC236}">
                <a16:creationId xmlns:a16="http://schemas.microsoft.com/office/drawing/2014/main" id="{25D4EF6C-6F11-0780-D253-482E79D25935}"/>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1000" contrast="-39000"/>
                    </a14:imgEffect>
                  </a14:imgLayer>
                </a14:imgProps>
              </a:ext>
            </a:extLst>
          </a:blip>
          <a:srcRect l="1505" t="3617" r="2424" b="6889"/>
          <a:stretch/>
        </p:blipFill>
        <p:spPr>
          <a:xfrm rot="20893220">
            <a:off x="1237127" y="4306687"/>
            <a:ext cx="2984778" cy="1094971"/>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85B77AC5-75D1-75D5-311F-5C07FD2A23D4}"/>
              </a:ext>
            </a:extLst>
          </p:cNvPr>
          <p:cNvSpPr txBox="1"/>
          <p:nvPr/>
        </p:nvSpPr>
        <p:spPr>
          <a:xfrm>
            <a:off x="750383" y="2113101"/>
            <a:ext cx="5568429" cy="923330"/>
          </a:xfrm>
          <a:prstGeom prst="rect">
            <a:avLst/>
          </a:prstGeom>
          <a:noFill/>
        </p:spPr>
        <p:txBody>
          <a:bodyPr wrap="square" rtlCol="0">
            <a:spAutoFit/>
          </a:bodyPr>
          <a:lstStyle/>
          <a:p>
            <a:r>
              <a:rPr lang="en-US" dirty="0"/>
              <a:t>All checks are securely stored in a restricted access area, protected by coded entry systems to ensure maximum security.</a:t>
            </a:r>
          </a:p>
        </p:txBody>
      </p:sp>
    </p:spTree>
    <p:extLst>
      <p:ext uri="{BB962C8B-B14F-4D97-AF65-F5344CB8AC3E}">
        <p14:creationId xmlns:p14="http://schemas.microsoft.com/office/powerpoint/2010/main" val="1447843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5716" y="43888"/>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35" name="TextBox 34">
            <a:extLst>
              <a:ext uri="{FF2B5EF4-FFF2-40B4-BE49-F238E27FC236}">
                <a16:creationId xmlns:a16="http://schemas.microsoft.com/office/drawing/2014/main" id="{381C5D3E-4E74-E15A-41B7-40063B1CEB12}"/>
              </a:ext>
            </a:extLst>
          </p:cNvPr>
          <p:cNvSpPr txBox="1"/>
          <p:nvPr/>
        </p:nvSpPr>
        <p:spPr>
          <a:xfrm>
            <a:off x="682521" y="3387677"/>
            <a:ext cx="3150570" cy="271677"/>
          </a:xfrm>
          <a:prstGeom prst="rect">
            <a:avLst/>
          </a:prstGeom>
          <a:noFill/>
        </p:spPr>
        <p:txBody>
          <a:bodyPr wrap="square" rtlCol="0">
            <a:spAutoFit/>
          </a:bodyPr>
          <a:lstStyle/>
          <a:p>
            <a:pPr>
              <a:lnSpc>
                <a:spcPts val="1500"/>
              </a:lnSpc>
            </a:pPr>
            <a:r>
              <a:rPr lang="en-US" sz="1200" dirty="0">
                <a:solidFill>
                  <a:schemeClr val="bg1"/>
                </a:solidFill>
                <a:latin typeface="Arial" panose="020B0604020202020204" pitchFamily="34" charset="0"/>
                <a:cs typeface="Arial" panose="020B0604020202020204" pitchFamily="34" charset="0"/>
              </a:rPr>
              <a:t>Print, Mail, eBill, &amp; Scan2Pay</a:t>
            </a:r>
          </a:p>
        </p:txBody>
      </p:sp>
      <p:sp>
        <p:nvSpPr>
          <p:cNvPr id="3" name="TextBox 2">
            <a:extLst>
              <a:ext uri="{FF2B5EF4-FFF2-40B4-BE49-F238E27FC236}">
                <a16:creationId xmlns:a16="http://schemas.microsoft.com/office/drawing/2014/main" id="{EDC728CC-5177-AF5A-727D-26202BEA66FE}"/>
              </a:ext>
            </a:extLst>
          </p:cNvPr>
          <p:cNvSpPr txBox="1"/>
          <p:nvPr/>
        </p:nvSpPr>
        <p:spPr>
          <a:xfrm>
            <a:off x="632012" y="2906374"/>
            <a:ext cx="3369446" cy="515526"/>
          </a:xfrm>
          <a:prstGeom prst="rect">
            <a:avLst/>
          </a:prstGeom>
          <a:noFill/>
        </p:spPr>
        <p:txBody>
          <a:bodyPr wrap="square">
            <a:spAutoFit/>
          </a:bodyPr>
          <a:lstStyle/>
          <a:p>
            <a:pPr>
              <a:lnSpc>
                <a:spcPts val="3300"/>
              </a:lnSpc>
            </a:pPr>
            <a:r>
              <a:rPr lang="en-US" sz="3600" b="1" dirty="0">
                <a:solidFill>
                  <a:srgbClr val="FFCF01"/>
                </a:solidFill>
                <a:latin typeface="Arial" panose="020B0604020202020204" pitchFamily="34" charset="0"/>
                <a:cs typeface="Arial" panose="020B0604020202020204" pitchFamily="34" charset="0"/>
              </a:rPr>
              <a:t>REPORTING</a:t>
            </a:r>
          </a:p>
        </p:txBody>
      </p:sp>
      <p:pic>
        <p:nvPicPr>
          <p:cNvPr id="2" name="Picture 1" descr="A screenshot of a computer screen&#10;&#10;Description automatically generated">
            <a:extLst>
              <a:ext uri="{FF2B5EF4-FFF2-40B4-BE49-F238E27FC236}">
                <a16:creationId xmlns:a16="http://schemas.microsoft.com/office/drawing/2014/main" id="{9E340CE9-5E96-5B14-1049-44C45AB3F096}"/>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12000" contrast="-45000"/>
                    </a14:imgEffect>
                  </a14:imgLayer>
                </a14:imgProps>
              </a:ext>
            </a:extLst>
          </a:blip>
          <a:stretch>
            <a:fillRect/>
          </a:stretch>
        </p:blipFill>
        <p:spPr>
          <a:xfrm>
            <a:off x="5270263" y="1250883"/>
            <a:ext cx="6239216" cy="2613672"/>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9CFF642E-4B1A-55AA-1F43-30EE4D7AB80A}"/>
              </a:ext>
            </a:extLst>
          </p:cNvPr>
          <p:cNvPicPr>
            <a:picLocks noChangeAspect="1"/>
          </p:cNvPicPr>
          <p:nvPr/>
        </p:nvPicPr>
        <p:blipFill>
          <a:blip r:embed="rId6">
            <a:grayscl/>
          </a:blip>
          <a:stretch>
            <a:fillRect/>
          </a:stretch>
        </p:blipFill>
        <p:spPr>
          <a:xfrm>
            <a:off x="5020189" y="4615373"/>
            <a:ext cx="2151621" cy="1268296"/>
          </a:xfrm>
          <a:prstGeom prst="rect">
            <a:avLst/>
          </a:prstGeom>
        </p:spPr>
      </p:pic>
      <p:pic>
        <p:nvPicPr>
          <p:cNvPr id="7" name="Picture 6">
            <a:extLst>
              <a:ext uri="{FF2B5EF4-FFF2-40B4-BE49-F238E27FC236}">
                <a16:creationId xmlns:a16="http://schemas.microsoft.com/office/drawing/2014/main" id="{C2B89148-41CC-F1C7-40F7-D4D16B5820EC}"/>
              </a:ext>
            </a:extLst>
          </p:cNvPr>
          <p:cNvPicPr>
            <a:picLocks noChangeAspect="1"/>
          </p:cNvPicPr>
          <p:nvPr/>
        </p:nvPicPr>
        <p:blipFill>
          <a:blip r:embed="rId7"/>
          <a:stretch>
            <a:fillRect/>
          </a:stretch>
        </p:blipFill>
        <p:spPr>
          <a:xfrm>
            <a:off x="7527263" y="4221865"/>
            <a:ext cx="2645305" cy="2429739"/>
          </a:xfrm>
          <a:prstGeom prst="rect">
            <a:avLst/>
          </a:prstGeom>
          <a:ln w="19050">
            <a:solidFill>
              <a:schemeClr val="accent1"/>
            </a:solidFill>
          </a:ln>
        </p:spPr>
      </p:pic>
    </p:spTree>
    <p:extLst>
      <p:ext uri="{BB962C8B-B14F-4D97-AF65-F5344CB8AC3E}">
        <p14:creationId xmlns:p14="http://schemas.microsoft.com/office/powerpoint/2010/main" val="1573174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6576314" y="0"/>
            <a:ext cx="56156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close-up of a paper&#10;&#10;AI-generated content may be incorrect.">
            <a:extLst>
              <a:ext uri="{FF2B5EF4-FFF2-40B4-BE49-F238E27FC236}">
                <a16:creationId xmlns:a16="http://schemas.microsoft.com/office/drawing/2014/main" id="{BD138B9B-F5FF-6D10-F5B1-1FE6DA8756E9}"/>
              </a:ext>
            </a:extLst>
          </p:cNvPr>
          <p:cNvPicPr>
            <a:picLocks noChangeAspect="1"/>
          </p:cNvPicPr>
          <p:nvPr/>
        </p:nvPicPr>
        <p:blipFill>
          <a:blip r:embed="rId2" cstate="email">
            <a:alphaModFix amt="19000"/>
            <a:extLst>
              <a:ext uri="{28A0092B-C50C-407E-A947-70E740481C1C}">
                <a14:useLocalDpi xmlns:a14="http://schemas.microsoft.com/office/drawing/2010/main"/>
              </a:ext>
            </a:extLst>
          </a:blip>
          <a:srcRect/>
          <a:stretch/>
        </p:blipFill>
        <p:spPr>
          <a:xfrm>
            <a:off x="6567078" y="-1"/>
            <a:ext cx="5624922" cy="68520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984165" y="3176445"/>
            <a:ext cx="3873420" cy="1015663"/>
          </a:xfrm>
          <a:prstGeom prst="rect">
            <a:avLst/>
          </a:prstGeom>
          <a:noFill/>
        </p:spPr>
        <p:txBody>
          <a:bodyPr wrap="square" rtlCol="0">
            <a:spAutoFit/>
          </a:bodyPr>
          <a:lstStyle/>
          <a:p>
            <a:pPr>
              <a:lnSpc>
                <a:spcPts val="3600"/>
              </a:lnSpc>
            </a:pPr>
            <a:r>
              <a:rPr lang="en-US" sz="4800" b="1" dirty="0">
                <a:solidFill>
                  <a:srgbClr val="011E65"/>
                </a:solidFill>
                <a:latin typeface="Arial" panose="020B0604020202020204" pitchFamily="34" charset="0"/>
                <a:cs typeface="Arial" panose="020B0604020202020204" pitchFamily="34" charset="0"/>
              </a:rPr>
              <a:t>BY</a:t>
            </a:r>
            <a:r>
              <a:rPr lang="en-US" sz="4000" b="1" dirty="0">
                <a:solidFill>
                  <a:srgbClr val="011E65"/>
                </a:solidFill>
                <a:latin typeface="Arial" panose="020B0604020202020204" pitchFamily="34" charset="0"/>
                <a:cs typeface="Arial" panose="020B0604020202020204" pitchFamily="34" charset="0"/>
              </a:rPr>
              <a:t> </a:t>
            </a:r>
            <a:r>
              <a:rPr lang="en-US" sz="4800" b="1" dirty="0">
                <a:solidFill>
                  <a:srgbClr val="011E65"/>
                </a:solidFill>
                <a:latin typeface="Arial" panose="020B0604020202020204" pitchFamily="34" charset="0"/>
                <a:cs typeface="Arial" panose="020B0604020202020204" pitchFamily="34" charset="0"/>
              </a:rPr>
              <a:t>THE </a:t>
            </a:r>
            <a:r>
              <a:rPr lang="en-US" sz="3500" b="1" dirty="0">
                <a:solidFill>
                  <a:srgbClr val="FFCF01"/>
                </a:solidFill>
                <a:latin typeface="Arial" panose="020B0604020202020204" pitchFamily="34" charset="0"/>
                <a:cs typeface="Arial" panose="020B0604020202020204" pitchFamily="34" charset="0"/>
              </a:rPr>
              <a:t>NUMBERS</a:t>
            </a:r>
          </a:p>
        </p:txBody>
      </p:sp>
      <p:sp>
        <p:nvSpPr>
          <p:cNvPr id="14" name="TextBox 13">
            <a:extLst>
              <a:ext uri="{FF2B5EF4-FFF2-40B4-BE49-F238E27FC236}">
                <a16:creationId xmlns:a16="http://schemas.microsoft.com/office/drawing/2014/main" id="{AABB3858-FBB4-7FB1-377C-C38FCDF90FBB}"/>
              </a:ext>
            </a:extLst>
          </p:cNvPr>
          <p:cNvSpPr txBox="1"/>
          <p:nvPr/>
        </p:nvSpPr>
        <p:spPr>
          <a:xfrm>
            <a:off x="4843520" y="915672"/>
            <a:ext cx="1560941" cy="707886"/>
          </a:xfrm>
          <a:prstGeom prst="rect">
            <a:avLst/>
          </a:prstGeom>
          <a:noFill/>
        </p:spPr>
        <p:txBody>
          <a:bodyPr wrap="square" rtlCol="0">
            <a:spAutoFit/>
          </a:bodyPr>
          <a:lstStyle/>
          <a:p>
            <a:pPr algn="ctr"/>
            <a:r>
              <a:rPr lang="en-US" sz="4000" b="1" spc="-150" dirty="0">
                <a:solidFill>
                  <a:srgbClr val="011E65"/>
                </a:solidFill>
                <a:latin typeface="Arial" panose="020B0604020202020204" pitchFamily="34" charset="0"/>
                <a:cs typeface="Arial" panose="020B0604020202020204" pitchFamily="34" charset="0"/>
              </a:rPr>
              <a:t>25.5M</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5597239" y="1602594"/>
            <a:ext cx="4562764"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73A97C1-C26F-45EC-A4CB-B7609E672ED9}"/>
              </a:ext>
            </a:extLst>
          </p:cNvPr>
          <p:cNvSpPr txBox="1"/>
          <p:nvPr/>
        </p:nvSpPr>
        <p:spPr>
          <a:xfrm>
            <a:off x="5038674" y="2748666"/>
            <a:ext cx="1117130" cy="707886"/>
          </a:xfrm>
          <a:prstGeom prst="rect">
            <a:avLst/>
          </a:prstGeom>
          <a:noFill/>
        </p:spPr>
        <p:txBody>
          <a:bodyPr wrap="square" rtlCol="0">
            <a:spAutoFit/>
          </a:bodyPr>
          <a:lstStyle/>
          <a:p>
            <a:pPr algn="ctr"/>
            <a:r>
              <a:rPr lang="en-US" sz="4000" b="1" spc="-150" dirty="0">
                <a:solidFill>
                  <a:srgbClr val="011E65"/>
                </a:solidFill>
                <a:latin typeface="Arial" panose="020B0604020202020204" pitchFamily="34" charset="0"/>
                <a:cs typeface="Arial" panose="020B0604020202020204" pitchFamily="34" charset="0"/>
              </a:rPr>
              <a:t>37M</a:t>
            </a:r>
          </a:p>
        </p:txBody>
      </p:sp>
      <p:sp>
        <p:nvSpPr>
          <p:cNvPr id="36" name="TextBox 35">
            <a:extLst>
              <a:ext uri="{FF2B5EF4-FFF2-40B4-BE49-F238E27FC236}">
                <a16:creationId xmlns:a16="http://schemas.microsoft.com/office/drawing/2014/main" id="{AAECD4E9-CD9A-0D1E-7BDC-083E80AAE836}"/>
              </a:ext>
            </a:extLst>
          </p:cNvPr>
          <p:cNvSpPr txBox="1"/>
          <p:nvPr/>
        </p:nvSpPr>
        <p:spPr>
          <a:xfrm>
            <a:off x="4834284" y="4633091"/>
            <a:ext cx="1560941" cy="707886"/>
          </a:xfrm>
          <a:prstGeom prst="rect">
            <a:avLst/>
          </a:prstGeom>
          <a:noFill/>
        </p:spPr>
        <p:txBody>
          <a:bodyPr wrap="square" rtlCol="0">
            <a:spAutoFit/>
          </a:bodyPr>
          <a:lstStyle/>
          <a:p>
            <a:pPr algn="ctr"/>
            <a:r>
              <a:rPr lang="en-US" sz="4000" b="1" spc="-150" dirty="0">
                <a:solidFill>
                  <a:srgbClr val="011E65"/>
                </a:solidFill>
                <a:latin typeface="Arial" panose="020B0604020202020204" pitchFamily="34" charset="0"/>
                <a:cs typeface="Arial" panose="020B0604020202020204" pitchFamily="34" charset="0"/>
              </a:rPr>
              <a:t>100%</a:t>
            </a:r>
          </a:p>
        </p:txBody>
      </p:sp>
      <p:grpSp>
        <p:nvGrpSpPr>
          <p:cNvPr id="40" name="Group 39">
            <a:extLst>
              <a:ext uri="{FF2B5EF4-FFF2-40B4-BE49-F238E27FC236}">
                <a16:creationId xmlns:a16="http://schemas.microsoft.com/office/drawing/2014/main" id="{9F2B14C7-6C95-C3F2-4206-D6F5E57BA2CE}"/>
              </a:ext>
            </a:extLst>
          </p:cNvPr>
          <p:cNvGrpSpPr/>
          <p:nvPr/>
        </p:nvGrpSpPr>
        <p:grpSpPr>
          <a:xfrm>
            <a:off x="5597239" y="5319423"/>
            <a:ext cx="4562764" cy="753541"/>
            <a:chOff x="6190666" y="1867138"/>
            <a:chExt cx="5410207" cy="547892"/>
          </a:xfrm>
        </p:grpSpPr>
        <p:cxnSp>
          <p:nvCxnSpPr>
            <p:cNvPr id="42" name="Straight Connector 41">
              <a:extLst>
                <a:ext uri="{FF2B5EF4-FFF2-40B4-BE49-F238E27FC236}">
                  <a16:creationId xmlns:a16="http://schemas.microsoft.com/office/drawing/2014/main" id="{6921A574-BD2D-4777-CAAE-76A945088FB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73FC869-4CEC-D92B-FBD2-7DE7BAAFAC1C}"/>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5" name="TextBox 4">
            <a:extLst>
              <a:ext uri="{FF2B5EF4-FFF2-40B4-BE49-F238E27FC236}">
                <a16:creationId xmlns:a16="http://schemas.microsoft.com/office/drawing/2014/main" id="{9DAD12D5-9E08-5FF2-1C0D-9F8F9513DE51}"/>
              </a:ext>
            </a:extLst>
          </p:cNvPr>
          <p:cNvSpPr txBox="1"/>
          <p:nvPr/>
        </p:nvSpPr>
        <p:spPr>
          <a:xfrm>
            <a:off x="1025033" y="4083164"/>
            <a:ext cx="3235528" cy="342401"/>
          </a:xfrm>
          <a:prstGeom prst="rect">
            <a:avLst/>
          </a:prstGeom>
          <a:noFill/>
        </p:spPr>
        <p:txBody>
          <a:bodyPr wrap="square" rtlCol="0">
            <a:spAutoFit/>
          </a:bodyPr>
          <a:lstStyle/>
          <a:p>
            <a:pPr marR="0" algn="l" rtl="0">
              <a:lnSpc>
                <a:spcPts val="2200"/>
              </a:lnSpc>
            </a:pPr>
            <a:r>
              <a:rPr lang="en-US" sz="1800" b="0" i="0" u="none" strike="noStrike" baseline="30000" dirty="0">
                <a:solidFill>
                  <a:srgbClr val="011E65"/>
                </a:solidFill>
                <a:latin typeface="Roboto-Regular"/>
              </a:rPr>
              <a:t>Print, Mail &amp; eBill</a:t>
            </a:r>
          </a:p>
        </p:txBody>
      </p:sp>
      <p:sp>
        <p:nvSpPr>
          <p:cNvPr id="8" name="TextBox 7">
            <a:extLst>
              <a:ext uri="{FF2B5EF4-FFF2-40B4-BE49-F238E27FC236}">
                <a16:creationId xmlns:a16="http://schemas.microsoft.com/office/drawing/2014/main" id="{737636F1-5051-7F61-4299-071B910FBF2C}"/>
              </a:ext>
            </a:extLst>
          </p:cNvPr>
          <p:cNvSpPr txBox="1"/>
          <p:nvPr/>
        </p:nvSpPr>
        <p:spPr>
          <a:xfrm>
            <a:off x="7158180" y="1389181"/>
            <a:ext cx="3413097" cy="954107"/>
          </a:xfrm>
          <a:prstGeom prst="rect">
            <a:avLst/>
          </a:prstGeom>
          <a:noFill/>
        </p:spPr>
        <p:txBody>
          <a:bodyPr wrap="square">
            <a:spAutoFit/>
          </a:bodyPr>
          <a:lstStyle/>
          <a:p>
            <a:pPr defTabSz="914400"/>
            <a:r>
              <a:rPr lang="en-US" sz="2800" dirty="0">
                <a:solidFill>
                  <a:srgbClr val="FFCF01"/>
                </a:solidFill>
                <a:latin typeface="Arial" panose="020B0604020202020204" pitchFamily="34" charset="0"/>
                <a:cs typeface="Arial" panose="020B0604020202020204" pitchFamily="34" charset="0"/>
              </a:rPr>
              <a:t>Invoices &amp; Checks Processed</a:t>
            </a:r>
          </a:p>
        </p:txBody>
      </p:sp>
      <p:sp>
        <p:nvSpPr>
          <p:cNvPr id="9" name="TextBox 8">
            <a:extLst>
              <a:ext uri="{FF2B5EF4-FFF2-40B4-BE49-F238E27FC236}">
                <a16:creationId xmlns:a16="http://schemas.microsoft.com/office/drawing/2014/main" id="{09D9F85E-A23F-B454-6273-F9E7958A6236}"/>
              </a:ext>
            </a:extLst>
          </p:cNvPr>
          <p:cNvSpPr txBox="1"/>
          <p:nvPr/>
        </p:nvSpPr>
        <p:spPr>
          <a:xfrm>
            <a:off x="7158180" y="3300258"/>
            <a:ext cx="3173676" cy="954107"/>
          </a:xfrm>
          <a:prstGeom prst="rect">
            <a:avLst/>
          </a:prstGeom>
          <a:noFill/>
        </p:spPr>
        <p:txBody>
          <a:bodyPr wrap="square">
            <a:spAutoFit/>
          </a:bodyPr>
          <a:lstStyle/>
          <a:p>
            <a:pPr defTabSz="914400"/>
            <a:r>
              <a:rPr lang="en-US" sz="2800" dirty="0">
                <a:solidFill>
                  <a:srgbClr val="FFCF01"/>
                </a:solidFill>
                <a:latin typeface="Arial" panose="020B0604020202020204" pitchFamily="34" charset="0"/>
                <a:cs typeface="Arial" panose="020B0604020202020204" pitchFamily="34" charset="0"/>
              </a:rPr>
              <a:t>Electronic Invoices Processed</a:t>
            </a:r>
          </a:p>
        </p:txBody>
      </p:sp>
      <p:sp>
        <p:nvSpPr>
          <p:cNvPr id="11" name="TextBox 10">
            <a:extLst>
              <a:ext uri="{FF2B5EF4-FFF2-40B4-BE49-F238E27FC236}">
                <a16:creationId xmlns:a16="http://schemas.microsoft.com/office/drawing/2014/main" id="{494F39D0-EF11-FF8A-1C46-8B8861C52E8C}"/>
              </a:ext>
            </a:extLst>
          </p:cNvPr>
          <p:cNvSpPr txBox="1"/>
          <p:nvPr/>
        </p:nvSpPr>
        <p:spPr>
          <a:xfrm>
            <a:off x="7158180" y="5025279"/>
            <a:ext cx="2684833" cy="954107"/>
          </a:xfrm>
          <a:prstGeom prst="rect">
            <a:avLst/>
          </a:prstGeom>
          <a:noFill/>
        </p:spPr>
        <p:txBody>
          <a:bodyPr wrap="square">
            <a:spAutoFit/>
          </a:bodyPr>
          <a:lstStyle/>
          <a:p>
            <a:pPr defTabSz="914400"/>
            <a:r>
              <a:rPr lang="en-US" sz="2800" dirty="0">
                <a:solidFill>
                  <a:srgbClr val="FFCF01"/>
                </a:solidFill>
                <a:latin typeface="Arial" panose="020B0604020202020204" pitchFamily="34" charset="0"/>
                <a:cs typeface="Arial" panose="020B0604020202020204" pitchFamily="34" charset="0"/>
              </a:rPr>
              <a:t>Mail Run Data File Accuracy</a:t>
            </a:r>
          </a:p>
        </p:txBody>
      </p:sp>
      <p:grpSp>
        <p:nvGrpSpPr>
          <p:cNvPr id="12" name="Group 11">
            <a:extLst>
              <a:ext uri="{FF2B5EF4-FFF2-40B4-BE49-F238E27FC236}">
                <a16:creationId xmlns:a16="http://schemas.microsoft.com/office/drawing/2014/main" id="{CFD6F828-89DF-BF6D-38A2-E881D9AF38AB}"/>
              </a:ext>
            </a:extLst>
          </p:cNvPr>
          <p:cNvGrpSpPr/>
          <p:nvPr/>
        </p:nvGrpSpPr>
        <p:grpSpPr>
          <a:xfrm>
            <a:off x="5597239" y="3504672"/>
            <a:ext cx="4562764" cy="753541"/>
            <a:chOff x="6190666" y="1867138"/>
            <a:chExt cx="5410207" cy="547892"/>
          </a:xfrm>
        </p:grpSpPr>
        <p:cxnSp>
          <p:nvCxnSpPr>
            <p:cNvPr id="15" name="Straight Connector 14">
              <a:extLst>
                <a:ext uri="{FF2B5EF4-FFF2-40B4-BE49-F238E27FC236}">
                  <a16:creationId xmlns:a16="http://schemas.microsoft.com/office/drawing/2014/main" id="{F155B191-6F46-6E0A-4B2C-FDF221D1DC29}"/>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CA9C357-5505-9834-E33F-14B3AEAA2322}"/>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21" name="Picture 20" descr="A white text on a black background&#10;&#10;AI-generated content may be incorrect.">
            <a:extLst>
              <a:ext uri="{FF2B5EF4-FFF2-40B4-BE49-F238E27FC236}">
                <a16:creationId xmlns:a16="http://schemas.microsoft.com/office/drawing/2014/main" id="{793A54FE-F000-027D-2178-1035EF0587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4415" y="537654"/>
            <a:ext cx="1129472" cy="393056"/>
          </a:xfrm>
          <a:prstGeom prst="rect">
            <a:avLst/>
          </a:prstGeom>
        </p:spPr>
      </p:pic>
    </p:spTree>
    <p:extLst>
      <p:ext uri="{BB962C8B-B14F-4D97-AF65-F5344CB8AC3E}">
        <p14:creationId xmlns:p14="http://schemas.microsoft.com/office/powerpoint/2010/main" val="386430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3"/>
            <a:ext cx="12192000" cy="3178926"/>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descr="A forklift in a warehouse&#10;&#10;AI-generated content may be incorrect.">
            <a:extLst>
              <a:ext uri="{FF2B5EF4-FFF2-40B4-BE49-F238E27FC236}">
                <a16:creationId xmlns:a16="http://schemas.microsoft.com/office/drawing/2014/main" id="{4375D3FD-33C7-1841-3D62-AEA75978BCE6}"/>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t="-1849"/>
          <a:stretch/>
        </p:blipFill>
        <p:spPr>
          <a:xfrm>
            <a:off x="-19499" y="-54130"/>
            <a:ext cx="12211499" cy="3227021"/>
          </a:xfrm>
          <a:prstGeom prst="rect">
            <a:avLst/>
          </a:prstGeom>
        </p:spPr>
      </p:pic>
      <p:cxnSp>
        <p:nvCxnSpPr>
          <p:cNvPr id="75" name="Straight Connector 74">
            <a:extLst>
              <a:ext uri="{FF2B5EF4-FFF2-40B4-BE49-F238E27FC236}">
                <a16:creationId xmlns:a16="http://schemas.microsoft.com/office/drawing/2014/main" id="{1D09CE38-A3EE-CAA4-0BBF-D8BD7EA4A79A}"/>
              </a:ext>
            </a:extLst>
          </p:cNvPr>
          <p:cNvCxnSpPr>
            <a:cxnSpLocks/>
          </p:cNvCxnSpPr>
          <p:nvPr/>
        </p:nvCxnSpPr>
        <p:spPr>
          <a:xfrm>
            <a:off x="956930" y="6225492"/>
            <a:ext cx="10424572"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39E3A528-60A9-3068-31D6-7554B3D7690B}"/>
              </a:ext>
            </a:extLst>
          </p:cNvPr>
          <p:cNvSpPr txBox="1"/>
          <p:nvPr/>
        </p:nvSpPr>
        <p:spPr>
          <a:xfrm>
            <a:off x="5038220" y="575712"/>
            <a:ext cx="4146869" cy="351250"/>
          </a:xfrm>
          <a:prstGeom prst="rect">
            <a:avLst/>
          </a:prstGeom>
          <a:noFill/>
        </p:spPr>
        <p:txBody>
          <a:bodyPr wrap="square" rtlCol="0">
            <a:spAutoFit/>
          </a:bodyPr>
          <a:lstStyle/>
          <a:p>
            <a:pPr marR="0" algn="l" rtl="0">
              <a:lnSpc>
                <a:spcPts val="2200"/>
              </a:lnSpc>
            </a:pPr>
            <a:r>
              <a:rPr lang="en-US" sz="1400" b="1" dirty="0">
                <a:solidFill>
                  <a:srgbClr val="FFCF01"/>
                </a:solidFill>
                <a:latin typeface="Arial Black" panose="020B0A04020102020204" pitchFamily="34" charset="0"/>
                <a:cs typeface="Arial" panose="020B0604020202020204" pitchFamily="34" charset="0"/>
              </a:rPr>
              <a:t>BEST USE CASES</a:t>
            </a:r>
          </a:p>
        </p:txBody>
      </p:sp>
      <p:sp>
        <p:nvSpPr>
          <p:cNvPr id="49" name="TextBox 48">
            <a:extLst>
              <a:ext uri="{FF2B5EF4-FFF2-40B4-BE49-F238E27FC236}">
                <a16:creationId xmlns:a16="http://schemas.microsoft.com/office/drawing/2014/main" id="{C4B11408-8BD8-B4C8-1B73-CD5DF021A6E6}"/>
              </a:ext>
            </a:extLst>
          </p:cNvPr>
          <p:cNvSpPr txBox="1"/>
          <p:nvPr/>
        </p:nvSpPr>
        <p:spPr>
          <a:xfrm>
            <a:off x="5388078" y="1136232"/>
            <a:ext cx="2490643" cy="1515800"/>
          </a:xfrm>
          <a:prstGeom prst="rect">
            <a:avLst/>
          </a:prstGeom>
          <a:noFill/>
        </p:spPr>
        <p:txBody>
          <a:bodyPr wrap="square" rtlCol="0">
            <a:spAutoFit/>
          </a:bodyPr>
          <a:lstStyle/>
          <a:p>
            <a:pPr marR="0" algn="l" rtl="0">
              <a:lnSpc>
                <a:spcPct val="200000"/>
              </a:lnSpc>
            </a:pPr>
            <a:r>
              <a:rPr lang="en-US" sz="1800" b="0" i="0" u="none" strike="noStrike" baseline="30000" dirty="0">
                <a:solidFill>
                  <a:schemeClr val="bg1"/>
                </a:solidFill>
                <a:latin typeface="Roboto-Regular"/>
              </a:rPr>
              <a:t>Utilities</a:t>
            </a:r>
          </a:p>
          <a:p>
            <a:pPr marR="0" algn="l" rtl="0">
              <a:lnSpc>
                <a:spcPct val="200000"/>
              </a:lnSpc>
            </a:pPr>
            <a:r>
              <a:rPr lang="en-US" baseline="30000" dirty="0">
                <a:solidFill>
                  <a:schemeClr val="bg1"/>
                </a:solidFill>
                <a:latin typeface="Roboto-Regular"/>
              </a:rPr>
              <a:t>Banks</a:t>
            </a:r>
          </a:p>
          <a:p>
            <a:pPr>
              <a:lnSpc>
                <a:spcPct val="200000"/>
              </a:lnSpc>
            </a:pPr>
            <a:r>
              <a:rPr lang="en-US" baseline="30000" dirty="0">
                <a:solidFill>
                  <a:schemeClr val="bg1"/>
                </a:solidFill>
                <a:latin typeface="Roboto-Regular"/>
              </a:rPr>
              <a:t>Municipalities &amp; Government</a:t>
            </a:r>
          </a:p>
          <a:p>
            <a:pPr>
              <a:lnSpc>
                <a:spcPct val="200000"/>
              </a:lnSpc>
            </a:pPr>
            <a:r>
              <a:rPr lang="en-US" baseline="30000" dirty="0">
                <a:solidFill>
                  <a:schemeClr val="bg1"/>
                </a:solidFill>
                <a:latin typeface="Roboto-Regular"/>
              </a:rPr>
              <a:t>Energy Companies</a:t>
            </a:r>
          </a:p>
        </p:txBody>
      </p:sp>
      <p:sp>
        <p:nvSpPr>
          <p:cNvPr id="51" name="TextBox 50">
            <a:extLst>
              <a:ext uri="{FF2B5EF4-FFF2-40B4-BE49-F238E27FC236}">
                <a16:creationId xmlns:a16="http://schemas.microsoft.com/office/drawing/2014/main" id="{67D67644-CEFE-0C1E-B138-51468003782A}"/>
              </a:ext>
            </a:extLst>
          </p:cNvPr>
          <p:cNvSpPr txBox="1"/>
          <p:nvPr/>
        </p:nvSpPr>
        <p:spPr>
          <a:xfrm>
            <a:off x="8576827" y="1136232"/>
            <a:ext cx="2559523" cy="1146468"/>
          </a:xfrm>
          <a:prstGeom prst="rect">
            <a:avLst/>
          </a:prstGeom>
          <a:noFill/>
        </p:spPr>
        <p:txBody>
          <a:bodyPr wrap="square">
            <a:spAutoFit/>
          </a:bodyPr>
          <a:lstStyle/>
          <a:p>
            <a:pPr>
              <a:lnSpc>
                <a:spcPct val="200000"/>
              </a:lnSpc>
            </a:pPr>
            <a:r>
              <a:rPr lang="en-US" baseline="30000" dirty="0">
                <a:solidFill>
                  <a:schemeClr val="bg1"/>
                </a:solidFill>
                <a:latin typeface="Roboto-Regular"/>
              </a:rPr>
              <a:t>Non-Profits</a:t>
            </a:r>
          </a:p>
          <a:p>
            <a:pPr>
              <a:lnSpc>
                <a:spcPct val="200000"/>
              </a:lnSpc>
            </a:pPr>
            <a:r>
              <a:rPr lang="en-US" baseline="30000" dirty="0">
                <a:solidFill>
                  <a:schemeClr val="bg1"/>
                </a:solidFill>
                <a:latin typeface="Roboto-Regular"/>
              </a:rPr>
              <a:t>Medical &amp; Insurance </a:t>
            </a:r>
          </a:p>
          <a:p>
            <a:pPr>
              <a:lnSpc>
                <a:spcPct val="200000"/>
              </a:lnSpc>
            </a:pPr>
            <a:r>
              <a:rPr lang="en-US" baseline="30000" dirty="0">
                <a:solidFill>
                  <a:schemeClr val="bg1"/>
                </a:solidFill>
                <a:latin typeface="Roboto-Regular"/>
              </a:rPr>
              <a:t>Many other Businesses</a:t>
            </a:r>
          </a:p>
        </p:txBody>
      </p:sp>
      <p:pic>
        <p:nvPicPr>
          <p:cNvPr id="53" name="Graphic 52" descr="Face with mask with solid fill">
            <a:extLst>
              <a:ext uri="{FF2B5EF4-FFF2-40B4-BE49-F238E27FC236}">
                <a16:creationId xmlns:a16="http://schemas.microsoft.com/office/drawing/2014/main" id="{B5DFF9E3-D95E-9215-6D71-F8442983C7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99461" y="1595360"/>
            <a:ext cx="270041" cy="270041"/>
          </a:xfrm>
          <a:prstGeom prst="rect">
            <a:avLst/>
          </a:prstGeom>
        </p:spPr>
      </p:pic>
      <p:pic>
        <p:nvPicPr>
          <p:cNvPr id="55" name="Graphic 54" descr="Care with solid fill">
            <a:extLst>
              <a:ext uri="{FF2B5EF4-FFF2-40B4-BE49-F238E27FC236}">
                <a16:creationId xmlns:a16="http://schemas.microsoft.com/office/drawing/2014/main" id="{06D2A666-D075-456C-6B23-43FEACAE4F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81867" y="1236933"/>
            <a:ext cx="284124" cy="284124"/>
          </a:xfrm>
          <a:prstGeom prst="rect">
            <a:avLst/>
          </a:prstGeom>
        </p:spPr>
      </p:pic>
      <p:pic>
        <p:nvPicPr>
          <p:cNvPr id="70" name="Graphic 69" descr="Programmer male with solid fill">
            <a:extLst>
              <a:ext uri="{FF2B5EF4-FFF2-40B4-BE49-F238E27FC236}">
                <a16:creationId xmlns:a16="http://schemas.microsoft.com/office/drawing/2014/main" id="{D86056F6-36C7-FBA2-B8E7-135D9F7B27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9137" y="1903551"/>
            <a:ext cx="270229" cy="270229"/>
          </a:xfrm>
          <a:prstGeom prst="rect">
            <a:avLst/>
          </a:prstGeom>
        </p:spPr>
      </p:pic>
      <p:cxnSp>
        <p:nvCxnSpPr>
          <p:cNvPr id="76" name="Straight Connector 75">
            <a:extLst>
              <a:ext uri="{FF2B5EF4-FFF2-40B4-BE49-F238E27FC236}">
                <a16:creationId xmlns:a16="http://schemas.microsoft.com/office/drawing/2014/main" id="{12657867-E1E0-2027-13BD-74EA2886C689}"/>
              </a:ext>
            </a:extLst>
          </p:cNvPr>
          <p:cNvCxnSpPr>
            <a:cxnSpLocks/>
          </p:cNvCxnSpPr>
          <p:nvPr/>
        </p:nvCxnSpPr>
        <p:spPr>
          <a:xfrm flipV="1">
            <a:off x="11381502" y="751734"/>
            <a:ext cx="0" cy="5473758"/>
          </a:xfrm>
          <a:prstGeom prst="line">
            <a:avLst/>
          </a:prstGeom>
          <a:ln>
            <a:solidFill>
              <a:srgbClr val="FFCF0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16E1450-13AA-25C6-33C1-36FDE6534BC0}"/>
              </a:ext>
            </a:extLst>
          </p:cNvPr>
          <p:cNvCxnSpPr>
            <a:cxnSpLocks/>
          </p:cNvCxnSpPr>
          <p:nvPr/>
        </p:nvCxnSpPr>
        <p:spPr>
          <a:xfrm>
            <a:off x="7148945" y="751734"/>
            <a:ext cx="4232557"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11E1FC2-1ED5-2C7F-9A63-037C9A417A78}"/>
              </a:ext>
            </a:extLst>
          </p:cNvPr>
          <p:cNvCxnSpPr/>
          <p:nvPr/>
        </p:nvCxnSpPr>
        <p:spPr>
          <a:xfrm>
            <a:off x="5486395"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0509311-F9EC-DB04-76C9-31A411BAF1DD}"/>
              </a:ext>
            </a:extLst>
          </p:cNvPr>
          <p:cNvCxnSpPr/>
          <p:nvPr/>
        </p:nvCxnSpPr>
        <p:spPr>
          <a:xfrm>
            <a:off x="5486395" y="1889921"/>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0941F8C-3883-2BD5-77B2-40FAF475F69F}"/>
              </a:ext>
            </a:extLst>
          </p:cNvPr>
          <p:cNvCxnSpPr/>
          <p:nvPr/>
        </p:nvCxnSpPr>
        <p:spPr>
          <a:xfrm>
            <a:off x="8688566"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EE9C4EE-B851-C233-10D7-1421F15AB94C}"/>
              </a:ext>
            </a:extLst>
          </p:cNvPr>
          <p:cNvCxnSpPr/>
          <p:nvPr/>
        </p:nvCxnSpPr>
        <p:spPr>
          <a:xfrm>
            <a:off x="8677933" y="1905002"/>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28" name="Graphic 27" descr="Care with solid fill">
            <a:extLst>
              <a:ext uri="{FF2B5EF4-FFF2-40B4-BE49-F238E27FC236}">
                <a16:creationId xmlns:a16="http://schemas.microsoft.com/office/drawing/2014/main" id="{E1264946-9031-8BB2-ACC1-DA4392092F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03954" y="1943227"/>
            <a:ext cx="284124" cy="284124"/>
          </a:xfrm>
          <a:prstGeom prst="rect">
            <a:avLst/>
          </a:prstGeom>
        </p:spPr>
      </p:pic>
      <p:pic>
        <p:nvPicPr>
          <p:cNvPr id="32" name="Graphic 31" descr="Credit card with solid fill">
            <a:extLst>
              <a:ext uri="{FF2B5EF4-FFF2-40B4-BE49-F238E27FC236}">
                <a16:creationId xmlns:a16="http://schemas.microsoft.com/office/drawing/2014/main" id="{A83A89D1-AFDE-BDF8-AAB3-9234AE9C5C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17171" y="1212148"/>
            <a:ext cx="284125" cy="284125"/>
          </a:xfrm>
          <a:prstGeom prst="rect">
            <a:avLst/>
          </a:prstGeom>
        </p:spPr>
      </p:pic>
      <p:pic>
        <p:nvPicPr>
          <p:cNvPr id="38" name="Graphic 37" descr="Transfer1 with solid fill">
            <a:extLst>
              <a:ext uri="{FF2B5EF4-FFF2-40B4-BE49-F238E27FC236}">
                <a16:creationId xmlns:a16="http://schemas.microsoft.com/office/drawing/2014/main" id="{352685C6-C315-249F-7392-892B084957A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04546" y="1583002"/>
            <a:ext cx="283532" cy="283532"/>
          </a:xfrm>
          <a:prstGeom prst="rect">
            <a:avLst/>
          </a:prstGeom>
        </p:spPr>
      </p:pic>
      <p:sp>
        <p:nvSpPr>
          <p:cNvPr id="41" name="TextBox 40">
            <a:extLst>
              <a:ext uri="{FF2B5EF4-FFF2-40B4-BE49-F238E27FC236}">
                <a16:creationId xmlns:a16="http://schemas.microsoft.com/office/drawing/2014/main" id="{B3B7FED0-3922-02DB-4D27-84392927F4C9}"/>
              </a:ext>
            </a:extLst>
          </p:cNvPr>
          <p:cNvSpPr txBox="1"/>
          <p:nvPr/>
        </p:nvSpPr>
        <p:spPr>
          <a:xfrm>
            <a:off x="464510" y="1563804"/>
            <a:ext cx="3282601" cy="1192571"/>
          </a:xfrm>
          <a:prstGeom prst="rect">
            <a:avLst/>
          </a:prstGeom>
          <a:noFill/>
        </p:spPr>
        <p:txBody>
          <a:bodyPr wrap="square" rtlCol="0">
            <a:spAutoFit/>
          </a:bodyPr>
          <a:lstStyle/>
          <a:p>
            <a:pPr>
              <a:lnSpc>
                <a:spcPts val="4200"/>
              </a:lnSpc>
            </a:pPr>
            <a:r>
              <a:rPr lang="en-US" sz="7200" b="1" dirty="0">
                <a:solidFill>
                  <a:schemeClr val="bg1"/>
                </a:solidFill>
                <a:latin typeface="Arial" panose="020B0604020202020204" pitchFamily="34" charset="0"/>
                <a:cs typeface="Arial" panose="020B0604020202020204" pitchFamily="34" charset="0"/>
              </a:rPr>
              <a:t>COM</a:t>
            </a:r>
          </a:p>
          <a:p>
            <a:pPr>
              <a:lnSpc>
                <a:spcPts val="4200"/>
              </a:lnSpc>
            </a:pPr>
            <a:r>
              <a:rPr lang="en-US" sz="4800" b="1" dirty="0">
                <a:solidFill>
                  <a:srgbClr val="FFCF01"/>
                </a:solidFill>
                <a:latin typeface="Arial" panose="020B0604020202020204" pitchFamily="34" charset="0"/>
                <a:cs typeface="Arial" panose="020B0604020202020204" pitchFamily="34" charset="0"/>
              </a:rPr>
              <a:t>MENTS</a:t>
            </a:r>
            <a:endParaRPr lang="en-US" sz="3600" b="1" dirty="0">
              <a:solidFill>
                <a:srgbClr val="FFCF0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F6ECB791-D53B-9170-03A7-B5849AC64EF6}"/>
              </a:ext>
            </a:extLst>
          </p:cNvPr>
          <p:cNvSpPr txBox="1"/>
          <p:nvPr/>
        </p:nvSpPr>
        <p:spPr>
          <a:xfrm>
            <a:off x="504258" y="2638301"/>
            <a:ext cx="3235528" cy="342401"/>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Print &amp; Mail </a:t>
            </a:r>
          </a:p>
        </p:txBody>
      </p:sp>
      <p:pic>
        <p:nvPicPr>
          <p:cNvPr id="3" name="Graphic 2" descr="Electric Tower with solid fill">
            <a:extLst>
              <a:ext uri="{FF2B5EF4-FFF2-40B4-BE49-F238E27FC236}">
                <a16:creationId xmlns:a16="http://schemas.microsoft.com/office/drawing/2014/main" id="{A914A3C6-BA55-5F71-33C1-21F47C7AEFB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50775" y="2285635"/>
            <a:ext cx="236939" cy="236939"/>
          </a:xfrm>
          <a:prstGeom prst="rect">
            <a:avLst/>
          </a:prstGeom>
        </p:spPr>
      </p:pic>
      <p:cxnSp>
        <p:nvCxnSpPr>
          <p:cNvPr id="5" name="Straight Connector 4">
            <a:extLst>
              <a:ext uri="{FF2B5EF4-FFF2-40B4-BE49-F238E27FC236}">
                <a16:creationId xmlns:a16="http://schemas.microsoft.com/office/drawing/2014/main" id="{33D5CC77-EC2C-2D83-7C82-B39C9C894D09}"/>
              </a:ext>
            </a:extLst>
          </p:cNvPr>
          <p:cNvCxnSpPr/>
          <p:nvPr/>
        </p:nvCxnSpPr>
        <p:spPr>
          <a:xfrm>
            <a:off x="5486395" y="2271389"/>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559CBA0-3CB4-655C-F6E8-6A7A6E07BB94}"/>
              </a:ext>
            </a:extLst>
          </p:cNvPr>
          <p:cNvSpPr txBox="1"/>
          <p:nvPr/>
        </p:nvSpPr>
        <p:spPr>
          <a:xfrm>
            <a:off x="938081" y="4807283"/>
            <a:ext cx="3200400" cy="738664"/>
          </a:xfrm>
          <a:prstGeom prst="rect">
            <a:avLst/>
          </a:prstGeom>
          <a:noFill/>
        </p:spPr>
        <p:txBody>
          <a:bodyPr wrap="square" rtlCol="0">
            <a:spAutoFit/>
          </a:bodyPr>
          <a:lstStyle/>
          <a:p>
            <a:pPr algn="ctr"/>
            <a:r>
              <a:rPr lang="en-US" sz="1400" dirty="0"/>
              <a:t>“Another perk is the assistance at Usio. They’re great partners &amp; helpful from the beginning to the end.”</a:t>
            </a:r>
          </a:p>
        </p:txBody>
      </p:sp>
      <p:pic>
        <p:nvPicPr>
          <p:cNvPr id="11" name="Picture 2" descr="News &amp; Press – Sam Houston Electric Cooperative">
            <a:extLst>
              <a:ext uri="{FF2B5EF4-FFF2-40B4-BE49-F238E27FC236}">
                <a16:creationId xmlns:a16="http://schemas.microsoft.com/office/drawing/2014/main" id="{E92ED6C9-3CF4-C414-D57E-533757B49908}"/>
              </a:ext>
            </a:extLst>
          </p:cNvPr>
          <p:cNvPicPr>
            <a:picLocks noChangeAspect="1" noChangeArrowheads="1"/>
          </p:cNvPicPr>
          <p:nvPr/>
        </p:nvPicPr>
        <p:blipFill>
          <a:blip r:embed="rId15" cstate="email">
            <a:grayscl/>
            <a:extLst>
              <a:ext uri="{28A0092B-C50C-407E-A947-70E740481C1C}">
                <a14:useLocalDpi xmlns:a14="http://schemas.microsoft.com/office/drawing/2010/main"/>
              </a:ext>
            </a:extLst>
          </a:blip>
          <a:srcRect/>
          <a:stretch>
            <a:fillRect/>
          </a:stretch>
        </p:blipFill>
        <p:spPr bwMode="auto">
          <a:xfrm>
            <a:off x="1949303" y="3692334"/>
            <a:ext cx="1127153" cy="99048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BC21E4C-B6C0-7482-CFD4-E2F7421B853F}"/>
              </a:ext>
            </a:extLst>
          </p:cNvPr>
          <p:cNvSpPr txBox="1"/>
          <p:nvPr/>
        </p:nvSpPr>
        <p:spPr>
          <a:xfrm>
            <a:off x="4461395" y="4807283"/>
            <a:ext cx="3200400" cy="954107"/>
          </a:xfrm>
          <a:prstGeom prst="rect">
            <a:avLst/>
          </a:prstGeom>
          <a:noFill/>
        </p:spPr>
        <p:txBody>
          <a:bodyPr wrap="square" rtlCol="0">
            <a:spAutoFit/>
          </a:bodyPr>
          <a:lstStyle/>
          <a:p>
            <a:pPr algn="ctr"/>
            <a:r>
              <a:rPr lang="en-US" sz="1400" dirty="0"/>
              <a:t>“Usio is one of our most reliable vendors. They assist with all requests allowing us to better serve our customers”</a:t>
            </a:r>
          </a:p>
        </p:txBody>
      </p:sp>
      <p:pic>
        <p:nvPicPr>
          <p:cNvPr id="17" name="Picture 4" descr="Brilliant Energy Commercial Customers Sent to POLR (May 21 ...">
            <a:extLst>
              <a:ext uri="{FF2B5EF4-FFF2-40B4-BE49-F238E27FC236}">
                <a16:creationId xmlns:a16="http://schemas.microsoft.com/office/drawing/2014/main" id="{AA3787D7-685D-3C96-73D0-5165B0EBD529}"/>
              </a:ext>
            </a:extLst>
          </p:cNvPr>
          <p:cNvPicPr>
            <a:picLocks noChangeAspect="1" noChangeArrowheads="1"/>
          </p:cNvPicPr>
          <p:nvPr/>
        </p:nvPicPr>
        <p:blipFill>
          <a:blip r:embed="rId16" cstate="email">
            <a:grayscl/>
            <a:extLst>
              <a:ext uri="{28A0092B-C50C-407E-A947-70E740481C1C}">
                <a14:useLocalDpi xmlns:a14="http://schemas.microsoft.com/office/drawing/2010/main"/>
              </a:ext>
            </a:extLst>
          </a:blip>
          <a:srcRect/>
          <a:stretch>
            <a:fillRect/>
          </a:stretch>
        </p:blipFill>
        <p:spPr bwMode="auto">
          <a:xfrm>
            <a:off x="5362230" y="3781624"/>
            <a:ext cx="1398731" cy="811907"/>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28296799-A2D5-6EBD-A0C4-AA298DF4C157}"/>
              </a:ext>
            </a:extLst>
          </p:cNvPr>
          <p:cNvSpPr txBox="1"/>
          <p:nvPr/>
        </p:nvSpPr>
        <p:spPr>
          <a:xfrm>
            <a:off x="8004777" y="4807283"/>
            <a:ext cx="3200400" cy="1384995"/>
          </a:xfrm>
          <a:prstGeom prst="rect">
            <a:avLst/>
          </a:prstGeom>
          <a:noFill/>
        </p:spPr>
        <p:txBody>
          <a:bodyPr wrap="square" rtlCol="0">
            <a:spAutoFit/>
          </a:bodyPr>
          <a:lstStyle/>
          <a:p>
            <a:pPr algn="ctr"/>
            <a:r>
              <a:rPr lang="en-US" sz="1400" dirty="0"/>
              <a:t>“Usio provides high volume printing, inserts and production reports daily. Their personnel is available anytime providing special attention and fast service”</a:t>
            </a:r>
          </a:p>
        </p:txBody>
      </p:sp>
      <p:pic>
        <p:nvPicPr>
          <p:cNvPr id="1030" name="Picture 6" descr="Security Service Federal Credit Union - Wikipedia">
            <a:extLst>
              <a:ext uri="{FF2B5EF4-FFF2-40B4-BE49-F238E27FC236}">
                <a16:creationId xmlns:a16="http://schemas.microsoft.com/office/drawing/2014/main" id="{C5AE0E5E-3B60-D517-76E8-BFCAB97D34E5}"/>
              </a:ext>
            </a:extLst>
          </p:cNvPr>
          <p:cNvPicPr>
            <a:picLocks noChangeAspect="1" noChangeArrowheads="1"/>
          </p:cNvPicPr>
          <p:nvPr/>
        </p:nvPicPr>
        <p:blipFill>
          <a:blip r:embed="rId17" cstate="email">
            <a:grayscl/>
            <a:extLst>
              <a:ext uri="{28A0092B-C50C-407E-A947-70E740481C1C}">
                <a14:useLocalDpi xmlns:a14="http://schemas.microsoft.com/office/drawing/2010/main"/>
              </a:ext>
            </a:extLst>
          </a:blip>
          <a:srcRect/>
          <a:stretch>
            <a:fillRect/>
          </a:stretch>
        </p:blipFill>
        <p:spPr bwMode="auto">
          <a:xfrm>
            <a:off x="8994225" y="3726954"/>
            <a:ext cx="1221505" cy="921247"/>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1C156B27-D605-55D5-2A9F-DDEAB0FDA4B7}"/>
              </a:ext>
            </a:extLst>
          </p:cNvPr>
          <p:cNvGrpSpPr/>
          <p:nvPr/>
        </p:nvGrpSpPr>
        <p:grpSpPr>
          <a:xfrm>
            <a:off x="4306439" y="3617167"/>
            <a:ext cx="3532909" cy="2608325"/>
            <a:chOff x="4429802" y="2889805"/>
            <a:chExt cx="3532909" cy="3335687"/>
          </a:xfrm>
        </p:grpSpPr>
        <p:cxnSp>
          <p:nvCxnSpPr>
            <p:cNvPr id="72" name="Straight Connector 71">
              <a:extLst>
                <a:ext uri="{FF2B5EF4-FFF2-40B4-BE49-F238E27FC236}">
                  <a16:creationId xmlns:a16="http://schemas.microsoft.com/office/drawing/2014/main" id="{CA0EE1AD-7FA9-319B-10CA-FED4D938964B}"/>
                </a:ext>
              </a:extLst>
            </p:cNvPr>
            <p:cNvCxnSpPr/>
            <p:nvPr/>
          </p:nvCxnSpPr>
          <p:spPr>
            <a:xfrm>
              <a:off x="4429802"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852353D-9571-44DB-2FA1-25C2E7C71685}"/>
                </a:ext>
              </a:extLst>
            </p:cNvPr>
            <p:cNvCxnSpPr/>
            <p:nvPr/>
          </p:nvCxnSpPr>
          <p:spPr>
            <a:xfrm>
              <a:off x="7962711"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pic>
        <p:nvPicPr>
          <p:cNvPr id="47" name="Picture 46" descr="A white text on a black background&#10;&#10;AI-generated content may be incorrect.">
            <a:extLst>
              <a:ext uri="{FF2B5EF4-FFF2-40B4-BE49-F238E27FC236}">
                <a16:creationId xmlns:a16="http://schemas.microsoft.com/office/drawing/2014/main" id="{C38AAEA4-CF83-EDAB-CF38-FF3B8D80A1AB}"/>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Tree>
    <p:extLst>
      <p:ext uri="{BB962C8B-B14F-4D97-AF65-F5344CB8AC3E}">
        <p14:creationId xmlns:p14="http://schemas.microsoft.com/office/powerpoint/2010/main" val="3502865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3862</TotalTime>
  <Words>2087</Words>
  <Application>Microsoft Office PowerPoint</Application>
  <PresentationFormat>Widescreen</PresentationFormat>
  <Paragraphs>340</Paragraphs>
  <Slides>26</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5" baseType="lpstr">
      <vt:lpstr>Aptos</vt:lpstr>
      <vt:lpstr>Aptos Display</vt:lpstr>
      <vt:lpstr>Arial</vt:lpstr>
      <vt:lpstr>Arial Black</vt:lpstr>
      <vt:lpstr>Helvetica</vt:lpstr>
      <vt:lpstr>Roboto-Black</vt:lpstr>
      <vt:lpstr>Roboto-Regular</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Kimberly Fahey</dc:creator>
  <cp:lastModifiedBy>Kimberly Fahey</cp:lastModifiedBy>
  <cp:revision>2</cp:revision>
  <dcterms:created xsi:type="dcterms:W3CDTF">2025-02-24T16:04:08Z</dcterms:created>
  <dcterms:modified xsi:type="dcterms:W3CDTF">2025-04-30T14:39:33Z</dcterms:modified>
</cp:coreProperties>
</file>