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5"/>
  </p:notesMasterIdLst>
  <p:sldIdLst>
    <p:sldId id="918" r:id="rId6"/>
    <p:sldId id="3733" r:id="rId7"/>
    <p:sldId id="3730" r:id="rId8"/>
    <p:sldId id="3731" r:id="rId9"/>
    <p:sldId id="3729" r:id="rId10"/>
    <p:sldId id="3728" r:id="rId11"/>
    <p:sldId id="3726" r:id="rId12"/>
    <p:sldId id="3727" r:id="rId13"/>
    <p:sldId id="3735" r:id="rId14"/>
    <p:sldId id="3732" r:id="rId15"/>
    <p:sldId id="3725" r:id="rId16"/>
    <p:sldId id="3734" r:id="rId17"/>
    <p:sldId id="3736" r:id="rId18"/>
    <p:sldId id="3718" r:id="rId19"/>
    <p:sldId id="3723" r:id="rId20"/>
    <p:sldId id="3719" r:id="rId21"/>
    <p:sldId id="911" r:id="rId22"/>
    <p:sldId id="921" r:id="rId23"/>
    <p:sldId id="934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F01"/>
    <a:srgbClr val="FFF9DD"/>
    <a:srgbClr val="FFEC9B"/>
    <a:srgbClr val="FFE98B"/>
    <a:srgbClr val="FFDE53"/>
    <a:srgbClr val="F3F3F3"/>
    <a:srgbClr val="F7F7F7"/>
    <a:srgbClr val="E2E2E2"/>
    <a:srgbClr val="FFFFFF"/>
    <a:srgbClr val="181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3" autoAdjust="0"/>
    <p:restoredTop sz="84932" autoAdjust="0"/>
  </p:normalViewPr>
  <p:slideViewPr>
    <p:cSldViewPr snapToGrid="0">
      <p:cViewPr varScale="1">
        <p:scale>
          <a:sx n="53" d="100"/>
          <a:sy n="53" d="100"/>
        </p:scale>
        <p:origin x="9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Ross" userId="5d64557d-e339-42b1-a217-1010905aee71" providerId="ADAL" clId="{4728D155-C61F-48E7-84DE-FAC567D47DFF}"/>
    <pc:docChg chg="custSel modSld sldOrd">
      <pc:chgData name="Chris Ross" userId="5d64557d-e339-42b1-a217-1010905aee71" providerId="ADAL" clId="{4728D155-C61F-48E7-84DE-FAC567D47DFF}" dt="2025-04-17T12:08:57.529" v="600" actId="20577"/>
      <pc:docMkLst>
        <pc:docMk/>
      </pc:docMkLst>
      <pc:sldChg chg="modSp mod">
        <pc:chgData name="Chris Ross" userId="5d64557d-e339-42b1-a217-1010905aee71" providerId="ADAL" clId="{4728D155-C61F-48E7-84DE-FAC567D47DFF}" dt="2025-04-17T12:08:57.529" v="600" actId="20577"/>
        <pc:sldMkLst>
          <pc:docMk/>
          <pc:sldMk cId="2263347361" sldId="3718"/>
        </pc:sldMkLst>
        <pc:spChg chg="mod">
          <ac:chgData name="Chris Ross" userId="5d64557d-e339-42b1-a217-1010905aee71" providerId="ADAL" clId="{4728D155-C61F-48E7-84DE-FAC567D47DFF}" dt="2025-04-17T12:08:57.529" v="600" actId="20577"/>
          <ac:spMkLst>
            <pc:docMk/>
            <pc:sldMk cId="2263347361" sldId="3718"/>
            <ac:spMk id="2" creationId="{CA0BF1D8-A481-496D-DEBB-FFB86F6C7ABF}"/>
          </ac:spMkLst>
        </pc:spChg>
      </pc:sldChg>
      <pc:sldChg chg="modSp mod">
        <pc:chgData name="Chris Ross" userId="5d64557d-e339-42b1-a217-1010905aee71" providerId="ADAL" clId="{4728D155-C61F-48E7-84DE-FAC567D47DFF}" dt="2025-04-17T11:51:19.510" v="136" actId="1076"/>
        <pc:sldMkLst>
          <pc:docMk/>
          <pc:sldMk cId="3391310713" sldId="3725"/>
        </pc:sldMkLst>
        <pc:spChg chg="mod">
          <ac:chgData name="Chris Ross" userId="5d64557d-e339-42b1-a217-1010905aee71" providerId="ADAL" clId="{4728D155-C61F-48E7-84DE-FAC567D47DFF}" dt="2025-04-17T11:51:11.121" v="135" actId="1076"/>
          <ac:spMkLst>
            <pc:docMk/>
            <pc:sldMk cId="3391310713" sldId="3725"/>
            <ac:spMk id="12" creationId="{F3366EB4-9606-FA00-39B4-F014F8BAB7D5}"/>
          </ac:spMkLst>
        </pc:spChg>
        <pc:spChg chg="mod">
          <ac:chgData name="Chris Ross" userId="5d64557d-e339-42b1-a217-1010905aee71" providerId="ADAL" clId="{4728D155-C61F-48E7-84DE-FAC567D47DFF}" dt="2025-04-17T11:51:19.510" v="136" actId="1076"/>
          <ac:spMkLst>
            <pc:docMk/>
            <pc:sldMk cId="3391310713" sldId="3725"/>
            <ac:spMk id="16" creationId="{3E998B43-0D6E-A2F3-CBB4-E6CB8FAFB72E}"/>
          </ac:spMkLst>
        </pc:spChg>
      </pc:sldChg>
      <pc:sldChg chg="modSp mod">
        <pc:chgData name="Chris Ross" userId="5d64557d-e339-42b1-a217-1010905aee71" providerId="ADAL" clId="{4728D155-C61F-48E7-84DE-FAC567D47DFF}" dt="2025-04-17T11:41:16.018" v="30" actId="20577"/>
        <pc:sldMkLst>
          <pc:docMk/>
          <pc:sldMk cId="1779103775" sldId="3726"/>
        </pc:sldMkLst>
        <pc:spChg chg="mod">
          <ac:chgData name="Chris Ross" userId="5d64557d-e339-42b1-a217-1010905aee71" providerId="ADAL" clId="{4728D155-C61F-48E7-84DE-FAC567D47DFF}" dt="2025-04-17T11:41:16.018" v="30" actId="20577"/>
          <ac:spMkLst>
            <pc:docMk/>
            <pc:sldMk cId="1779103775" sldId="3726"/>
            <ac:spMk id="16" creationId="{D5C2506E-AFCC-08A9-D65F-B974653B421A}"/>
          </ac:spMkLst>
        </pc:spChg>
      </pc:sldChg>
      <pc:sldChg chg="ord">
        <pc:chgData name="Chris Ross" userId="5d64557d-e339-42b1-a217-1010905aee71" providerId="ADAL" clId="{4728D155-C61F-48E7-84DE-FAC567D47DFF}" dt="2025-04-17T11:39:46.440" v="3"/>
        <pc:sldMkLst>
          <pc:docMk/>
          <pc:sldMk cId="2914357311" sldId="3730"/>
        </pc:sldMkLst>
      </pc:sldChg>
      <pc:sldChg chg="modSp mod">
        <pc:chgData name="Chris Ross" userId="5d64557d-e339-42b1-a217-1010905aee71" providerId="ADAL" clId="{4728D155-C61F-48E7-84DE-FAC567D47DFF}" dt="2025-04-17T11:46:09.741" v="33" actId="113"/>
        <pc:sldMkLst>
          <pc:docMk/>
          <pc:sldMk cId="1344985727" sldId="3732"/>
        </pc:sldMkLst>
        <pc:spChg chg="mod">
          <ac:chgData name="Chris Ross" userId="5d64557d-e339-42b1-a217-1010905aee71" providerId="ADAL" clId="{4728D155-C61F-48E7-84DE-FAC567D47DFF}" dt="2025-04-17T11:46:09.741" v="33" actId="113"/>
          <ac:spMkLst>
            <pc:docMk/>
            <pc:sldMk cId="1344985727" sldId="3732"/>
            <ac:spMk id="16" creationId="{3E6197F7-6E66-D544-2855-B13C46717E73}"/>
          </ac:spMkLst>
        </pc:spChg>
      </pc:sldChg>
      <pc:sldChg chg="modSp mod">
        <pc:chgData name="Chris Ross" userId="5d64557d-e339-42b1-a217-1010905aee71" providerId="ADAL" clId="{4728D155-C61F-48E7-84DE-FAC567D47DFF}" dt="2025-04-17T02:24:16.765" v="1" actId="20577"/>
        <pc:sldMkLst>
          <pc:docMk/>
          <pc:sldMk cId="3444093700" sldId="3733"/>
        </pc:sldMkLst>
        <pc:spChg chg="mod">
          <ac:chgData name="Chris Ross" userId="5d64557d-e339-42b1-a217-1010905aee71" providerId="ADAL" clId="{4728D155-C61F-48E7-84DE-FAC567D47DFF}" dt="2025-04-17T02:24:16.765" v="1" actId="20577"/>
          <ac:spMkLst>
            <pc:docMk/>
            <pc:sldMk cId="3444093700" sldId="3733"/>
            <ac:spMk id="16" creationId="{D9B4EAD4-DF05-9B61-2FD1-A64D847AF8E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4CF0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16-4935-AA11-C2F84B231B0B}"/>
              </c:ext>
            </c:extLst>
          </c:dPt>
          <c:dPt>
            <c:idx val="1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C16-4935-AA11-C2F84B231B0B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C16-4935-AA11-C2F84B231B0B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C16-4935-AA11-C2F84B231B0B}"/>
              </c:ext>
            </c:extLst>
          </c:dPt>
          <c:cat>
            <c:strRef>
              <c:f>Sheet1!$A$1:$A$4</c:f>
              <c:strCache>
                <c:ptCount val="4"/>
                <c:pt idx="0">
                  <c:v>PayFac</c:v>
                </c:pt>
                <c:pt idx="1">
                  <c:v>ACH</c:v>
                </c:pt>
                <c:pt idx="2">
                  <c:v>Card Issuing</c:v>
                </c:pt>
                <c:pt idx="3">
                  <c:v>OutPut</c:v>
                </c:pt>
              </c:strCache>
            </c:strRef>
          </c:cat>
          <c:val>
            <c:numRef>
              <c:f>Sheet1!$B$1:$B$4</c:f>
              <c:numCache>
                <c:formatCode>0%</c:formatCode>
                <c:ptCount val="4"/>
                <c:pt idx="0">
                  <c:v>0.33</c:v>
                </c:pt>
                <c:pt idx="1">
                  <c:v>0.19</c:v>
                </c:pt>
                <c:pt idx="2">
                  <c:v>0.25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16-4935-AA11-C2F84B231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ECA9D8-377E-4A63-8D92-3569294619D1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420114B-8BF0-43AB-9C83-22773AEE4D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252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298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2A260-9D0A-17CB-994F-BB6600C16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4A6FAB-4920-8282-28ED-4E61DCB0CA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F9D503-17DB-4A67-5285-754AC4DCD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30DE2-C85C-48EB-6F21-3C3F8B9FDD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390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72D6-3C9F-BA71-1A3E-C830685F4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AC5D69-2AA5-F98F-A231-2D1B46F3CD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9BC615-643C-4CBD-1534-2821CD59E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D1C44-995D-54E8-4DC0-E383DE80FF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784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ADA88-4239-E215-FEC8-77D2155FB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410E84-D8C8-F884-5A26-7C8EF23F3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3CAAEB-1387-455F-0E49-863E5EA9C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C541-94F0-3B26-3CD8-B6B50315FD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217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046B5-1218-E665-A137-18B30A5DD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377F9C-41F0-39CB-81FD-2C77EAA860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5B19CC-6966-392E-76FD-5FD3BA8EE5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275DC-39C2-3CAC-7F8E-3DAC1DA33B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684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13F88-3CD5-0229-5516-9DDBC69D2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8676E0-C7C2-BE42-35EA-EB6A9F8AD2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F5E759-8151-BB53-FEC5-BB5DA9741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9DB66-04F7-8C2A-7347-EC9F0E89F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6607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C21FE-B032-6811-EAD7-421EAAA70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981CBC-216E-D6C2-4A39-D0D192501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D2114D-4908-C198-78A7-9AD225E3BF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F0347-7020-3020-D852-376DA66280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83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3C8B4-F0DF-6701-1369-16BCD5F61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EE8C4A-16B1-CB32-0163-487D57A3B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F04F32-39BF-C68E-D0D6-608AD2F73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399F75-20C3-05F5-457C-D2B8936CB5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382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5FC06-06AD-0ECB-338F-AFD22FDEF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1E0372-C6E7-FE6E-EC2F-2E083F783E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74E6F9-B256-D57F-4F23-AEE76DF0E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215E1-E5E1-55AA-7086-8EE7EE4E60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601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0126B-B6C4-406F-A8C3-6AEF07F1A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4DADB-8CD1-1DAB-75D6-A8863275A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A2AEFC-3BF1-0B37-A9D5-BAC1695C1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8C88D-A807-0603-D97E-C2929AA5B9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482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204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9B730-C558-A350-9CB2-2353394F7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998DF2-4867-C14B-3F27-3F234AFE7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6DB37B-7B74-A94D-0335-8D5138DC8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EC65C-BA4A-E2BD-8FF4-411832764D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8433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887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765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7A7B6-E1C2-4DCB-9810-98CA7DB34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4E373-AF27-4445-937D-F19D96406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936C8-7980-4357-9FB4-DD2477B15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A8A6-5EBC-40F7-A719-6AFE28BBF44D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45F6F-5558-4DAF-988B-0439D27A6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1C5EE-E922-44A6-B53D-3392C3C3B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53D5-AA03-4B39-85DF-3B0430D6E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561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151AA-30B6-495C-BADA-4D4B8350F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94279-0AB8-4520-8B1B-A5FB5D368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C0290-3BFC-40B9-9219-7D4A5AFEC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A8A6-5EBC-40F7-A719-6AFE28BBF44D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E15A4-341D-44F5-BE33-EC975F77E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69CF9-4198-45B8-903E-C20FB0615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53D5-AA03-4B39-85DF-3B0430D6E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959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9CCAE-A778-47B2-BBCE-05B1631E2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DB204-C93D-42BF-A28C-14F4FAE36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350EA-9293-460B-8460-553B18D46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A8A6-5EBC-40F7-A719-6AFE28BBF44D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85C94-16FC-4525-8138-6A726FF90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D1344-70BA-45CE-B322-CD7A44464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53D5-AA03-4B39-85DF-3B0430D6E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19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EC876-34A5-4E95-BA23-ECEAF1656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C1ADD-AC39-4EB4-B7D3-97E4923DD3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9BA769-B4FE-429D-A9AC-74E101117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7D8168-C51F-4D54-A9CF-59E515561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A8A6-5EBC-40F7-A719-6AFE28BBF44D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6EDAD-5A6F-4564-8340-E499F922F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AE5984-A4F4-4E43-B7C0-378A80C51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53D5-AA03-4B39-85DF-3B0430D6E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294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14D04-5B61-4DDB-B0C5-800CC82B5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3ADF1-B790-4EF7-AE91-98C1E8C5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621A73-FB6E-4019-BA42-9DDEE2DFB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1C5ED5-8EA3-4E54-8B34-AD3A456449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F44713-826B-40CC-B99F-6EBDEBE94E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8A9B78-EBBB-44B7-B076-84619394C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A8A6-5EBC-40F7-A719-6AFE28BBF44D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5E4616-CE21-46E4-B6D6-54177840F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982307-1DD8-4EBD-A61F-F5ABCC453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53D5-AA03-4B39-85DF-3B0430D6E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166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04D38-EEC6-4AF2-B381-31DE6B2B7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9A3152-5B9A-44D9-A5CC-DF488D3FF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A8A6-5EBC-40F7-A719-6AFE28BBF44D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0158D3-4E6E-4B8A-AD48-6F9291403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333C5-4385-4871-9C1E-499F9D9C7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53D5-AA03-4B39-85DF-3B0430D6E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770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117687-F335-49A4-8185-16A5E3FC1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A8A6-5EBC-40F7-A719-6AFE28BBF44D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56DDA0-E3A5-4AE4-AA31-F8EA1C134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59003-6BC2-4032-BBE3-3041869C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53D5-AA03-4B39-85DF-3B0430D6E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071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2AEF7-C366-4A8E-8AA6-A84F711A1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65F97-68F0-443B-B0D1-C8F24A01A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DE734-FA8E-4A8D-901E-B6CC18E04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3DAA4-6AAF-431A-8727-81CDAA7CE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A8A6-5EBC-40F7-A719-6AFE28BBF44D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E6C28-0F9E-48E5-8C06-C8BD887C2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8FBF6B-2A36-4F4C-A7A5-F4F507D94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53D5-AA03-4B39-85DF-3B0430D6E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48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78F52-F409-4B60-9921-D9AACF0D0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B80D08-F60A-4ED0-AE6B-CF90D8A8A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91953-7565-4A36-8D85-4D2A874D9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54A476-C01A-47C6-A647-51E577FE1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A8A6-5EBC-40F7-A719-6AFE28BBF44D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F5ED5-2084-45BF-9E91-6AE2A0C8A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BCB4C-6F0B-44D0-BE6B-5225F1DE7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53D5-AA03-4B39-85DF-3B0430D6E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829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B51B3-A415-4C5C-A4BA-EFDA95DC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C61787-A252-41D4-9583-82687F3BF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52A58-1CBD-41E4-9453-38CE66EAD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A8A6-5EBC-40F7-A719-6AFE28BBF44D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9CEE3-1FD4-4BF0-9A67-607BD0DAD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D3847-B387-4260-90BA-8FE593F54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53D5-AA03-4B39-85DF-3B0430D6E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3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979F45-0A9A-43E2-A325-E9F220AF64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DB399E-65BE-43A5-88BF-6D7FF708D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EF4F4-9D89-4213-B9C3-4B2D4A702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A8A6-5EBC-40F7-A719-6AFE28BBF44D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9CD20-EBB7-455E-82D6-A090D808B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B04F1-13FD-4340-9616-22279404E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53D5-AA03-4B39-85DF-3B0430D6E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962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B03711-424E-45E8-8037-3D81B87E4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C3791-6FEA-4BB9-B0DA-0F8DF2A66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2A303-D90E-4333-916C-E8CE9C08A0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BA8A6-5EBC-40F7-A719-6AFE28BBF44D}" type="datetimeFigureOut">
              <a:rPr lang="en-US" smtClean="0"/>
              <a:t>4/18/2025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F5AE1-F37C-4BD0-B7F9-522ED7A26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1D9F7-FFAD-4011-BBA7-348793042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953D5-AA03-4B39-85DF-3B0430D6E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403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mastercardcontentexchange.com/news/media/oqhnzn1s/payfac_as_a_service_white_paper_mastercard_cardstream_february2025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paul.manley@usi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D451225-276D-436C-DC3F-C5C43F215437}"/>
              </a:ext>
            </a:extLst>
          </p:cNvPr>
          <p:cNvSpPr>
            <a:spLocks/>
          </p:cNvSpPr>
          <p:nvPr/>
        </p:nvSpPr>
        <p:spPr>
          <a:xfrm flipH="1">
            <a:off x="-111843" y="-35380"/>
            <a:ext cx="8514773" cy="6858000"/>
          </a:xfrm>
          <a:custGeom>
            <a:avLst/>
            <a:gdLst>
              <a:gd name="connsiteX0" fmla="*/ 37323 w 8462865"/>
              <a:gd name="connsiteY0" fmla="*/ 2090057 h 5225143"/>
              <a:gd name="connsiteX1" fmla="*/ 8462865 w 8462865"/>
              <a:gd name="connsiteY1" fmla="*/ 0 h 5225143"/>
              <a:gd name="connsiteX2" fmla="*/ 8462865 w 8462865"/>
              <a:gd name="connsiteY2" fmla="*/ 4786604 h 5225143"/>
              <a:gd name="connsiteX3" fmla="*/ 5570376 w 8462865"/>
              <a:gd name="connsiteY3" fmla="*/ 5225143 h 5225143"/>
              <a:gd name="connsiteX4" fmla="*/ 0 w 8462865"/>
              <a:gd name="connsiteY4" fmla="*/ 2043404 h 5225143"/>
              <a:gd name="connsiteX0" fmla="*/ 46848 w 8472390"/>
              <a:gd name="connsiteY0" fmla="*/ 2090057 h 5225143"/>
              <a:gd name="connsiteX1" fmla="*/ 8472390 w 8472390"/>
              <a:gd name="connsiteY1" fmla="*/ 0 h 5225143"/>
              <a:gd name="connsiteX2" fmla="*/ 8472390 w 8472390"/>
              <a:gd name="connsiteY2" fmla="*/ 4786604 h 5225143"/>
              <a:gd name="connsiteX3" fmla="*/ 5579901 w 8472390"/>
              <a:gd name="connsiteY3" fmla="*/ 5225143 h 5225143"/>
              <a:gd name="connsiteX4" fmla="*/ 0 w 8472390"/>
              <a:gd name="connsiteY4" fmla="*/ 2091029 h 5225143"/>
              <a:gd name="connsiteX0" fmla="*/ 46848 w 8472390"/>
              <a:gd name="connsiteY0" fmla="*/ 2090057 h 5244193"/>
              <a:gd name="connsiteX1" fmla="*/ 8472390 w 8472390"/>
              <a:gd name="connsiteY1" fmla="*/ 0 h 5244193"/>
              <a:gd name="connsiteX2" fmla="*/ 8472390 w 8472390"/>
              <a:gd name="connsiteY2" fmla="*/ 4786604 h 5244193"/>
              <a:gd name="connsiteX3" fmla="*/ 5560851 w 8472390"/>
              <a:gd name="connsiteY3" fmla="*/ 5244193 h 5244193"/>
              <a:gd name="connsiteX4" fmla="*/ 0 w 8472390"/>
              <a:gd name="connsiteY4" fmla="*/ 2091029 h 5244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2390" h="5244193">
                <a:moveTo>
                  <a:pt x="46848" y="2090057"/>
                </a:moveTo>
                <a:lnTo>
                  <a:pt x="8472390" y="0"/>
                </a:lnTo>
                <a:lnTo>
                  <a:pt x="8472390" y="4786604"/>
                </a:lnTo>
                <a:lnTo>
                  <a:pt x="5560851" y="5244193"/>
                </a:lnTo>
                <a:lnTo>
                  <a:pt x="0" y="2091029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7EEB1C-3415-90A4-8689-6902CC9F080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81002" y="-17690"/>
            <a:ext cx="12573002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A picture containing text, tableware, clipart, dishware&#10;&#10;Description automatically generated">
            <a:extLst>
              <a:ext uri="{FF2B5EF4-FFF2-40B4-BE49-F238E27FC236}">
                <a16:creationId xmlns:a16="http://schemas.microsoft.com/office/drawing/2014/main" id="{1E15FB43-12EB-A703-DC11-F5990C099C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" t="2455" r="60785" b="-2455"/>
          <a:stretch/>
        </p:blipFill>
        <p:spPr>
          <a:xfrm>
            <a:off x="-381003" y="804454"/>
            <a:ext cx="5836876" cy="5703237"/>
          </a:xfrm>
          <a:prstGeom prst="rect">
            <a:avLst/>
          </a:prstGeom>
          <a:effectLst>
            <a:outerShdw blurRad="393700" dist="508000" dir="5400000" sx="90000" sy="90000" algn="t" rotWithShape="0">
              <a:prstClr val="black"/>
            </a:outerShdw>
          </a:effectLst>
        </p:spPr>
      </p:pic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C003CF8A-DF59-5C12-33FD-952AA819BDFD}"/>
              </a:ext>
            </a:extLst>
          </p:cNvPr>
          <p:cNvCxnSpPr>
            <a:cxnSpLocks/>
          </p:cNvCxnSpPr>
          <p:nvPr/>
        </p:nvCxnSpPr>
        <p:spPr>
          <a:xfrm>
            <a:off x="12438718" y="-2703829"/>
            <a:ext cx="0" cy="221171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D76608-5BBB-3257-2946-3CDDB0FC4460}"/>
              </a:ext>
            </a:extLst>
          </p:cNvPr>
          <p:cNvSpPr>
            <a:spLocks/>
          </p:cNvSpPr>
          <p:nvPr/>
        </p:nvSpPr>
        <p:spPr>
          <a:xfrm>
            <a:off x="-381002" y="-17690"/>
            <a:ext cx="12573002" cy="6875689"/>
          </a:xfrm>
          <a:custGeom>
            <a:avLst/>
            <a:gdLst>
              <a:gd name="connsiteX0" fmla="*/ 9331 w 12204441"/>
              <a:gd name="connsiteY0" fmla="*/ 0 h 6839338"/>
              <a:gd name="connsiteX1" fmla="*/ 12204441 w 12204441"/>
              <a:gd name="connsiteY1" fmla="*/ 6811347 h 6839338"/>
              <a:gd name="connsiteX2" fmla="*/ 0 w 12204441"/>
              <a:gd name="connsiteY2" fmla="*/ 6839338 h 6839338"/>
              <a:gd name="connsiteX3" fmla="*/ 9331 w 12204441"/>
              <a:gd name="connsiteY3" fmla="*/ 0 h 6839338"/>
              <a:gd name="connsiteX0" fmla="*/ 9331 w 12204441"/>
              <a:gd name="connsiteY0" fmla="*/ 0 h 6893213"/>
              <a:gd name="connsiteX1" fmla="*/ 12204441 w 12204441"/>
              <a:gd name="connsiteY1" fmla="*/ 6865222 h 6893213"/>
              <a:gd name="connsiteX2" fmla="*/ 0 w 12204441"/>
              <a:gd name="connsiteY2" fmla="*/ 6893213 h 6893213"/>
              <a:gd name="connsiteX3" fmla="*/ 9331 w 12204441"/>
              <a:gd name="connsiteY3" fmla="*/ 0 h 6893213"/>
              <a:gd name="connsiteX0" fmla="*/ 9331 w 12312883"/>
              <a:gd name="connsiteY0" fmla="*/ 0 h 6893213"/>
              <a:gd name="connsiteX1" fmla="*/ 12312883 w 12312883"/>
              <a:gd name="connsiteY1" fmla="*/ 6854447 h 6893213"/>
              <a:gd name="connsiteX2" fmla="*/ 0 w 12312883"/>
              <a:gd name="connsiteY2" fmla="*/ 6893213 h 6893213"/>
              <a:gd name="connsiteX3" fmla="*/ 9331 w 12312883"/>
              <a:gd name="connsiteY3" fmla="*/ 0 h 6893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12883" h="6893213">
                <a:moveTo>
                  <a:pt x="9331" y="0"/>
                </a:moveTo>
                <a:lnTo>
                  <a:pt x="12312883" y="6854447"/>
                </a:lnTo>
                <a:lnTo>
                  <a:pt x="0" y="6893213"/>
                </a:lnTo>
                <a:cubicBezTo>
                  <a:pt x="3110" y="4613434"/>
                  <a:pt x="6221" y="2279779"/>
                  <a:pt x="9331" y="0"/>
                </a:cubicBezTo>
                <a:close/>
              </a:path>
            </a:pathLst>
          </a:custGeom>
          <a:gradFill>
            <a:gsLst>
              <a:gs pos="31000">
                <a:schemeClr val="tx1">
                  <a:lumMod val="99000"/>
                  <a:alpha val="0"/>
                </a:schemeClr>
              </a:gs>
              <a:gs pos="85000">
                <a:schemeClr val="bg2">
                  <a:lumMod val="25000"/>
                  <a:alpha val="86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1B1FE0-94FC-5916-6673-CEBAFCF25D7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801151" y="2753385"/>
            <a:ext cx="6290267" cy="7701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600"/>
              </a:lnSpc>
            </a:pPr>
            <a:r>
              <a:rPr lang="en-US" sz="4400" b="1" dirty="0">
                <a:solidFill>
                  <a:schemeClr val="bg1"/>
                </a:solidFill>
                <a:latin typeface="Abril Text" panose="02000503070000020004" pitchFamily="50" charset="0"/>
              </a:rPr>
              <a:t>Payment Facilitation:</a:t>
            </a:r>
            <a:r>
              <a:rPr lang="en-US" sz="4400" b="1" i="1" dirty="0">
                <a:solidFill>
                  <a:srgbClr val="FFCF01"/>
                </a:solidFill>
                <a:latin typeface="Abril Text" panose="02000503070000020004" pitchFamily="50" charset="0"/>
              </a:rPr>
              <a:t> The Gift That Keeps on Giving</a:t>
            </a:r>
          </a:p>
        </p:txBody>
      </p:sp>
      <p:pic>
        <p:nvPicPr>
          <p:cNvPr id="3" name="Picture 2" descr="A picture containing text, tableware, clipart, dishware&#10;&#10;Description automatically generated">
            <a:extLst>
              <a:ext uri="{FF2B5EF4-FFF2-40B4-BE49-F238E27FC236}">
                <a16:creationId xmlns:a16="http://schemas.microsoft.com/office/drawing/2014/main" id="{66B2740F-8ABD-6778-887D-7F05C3A7B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61" y="2849096"/>
            <a:ext cx="3598213" cy="1239322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A3A51DA-3841-9EA3-66B8-4DD610189A4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5338061" y="2625845"/>
            <a:ext cx="0" cy="20604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91D1B1-8B8E-82CB-59C1-1301F43E4AD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31784" y="4114461"/>
            <a:ext cx="1734342" cy="403403"/>
            <a:chOff x="5785797" y="4199077"/>
            <a:chExt cx="1734342" cy="4034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9D6236D-0C64-E6F8-059F-2A4E043F428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6873" y="4207765"/>
              <a:ext cx="1723266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2000" dirty="0">
                  <a:solidFill>
                    <a:schemeClr val="bg1"/>
                  </a:solidFill>
                </a:rPr>
                <a:t>Nasdaq: USIO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9A3CEE3-4B21-27F1-730D-CDCCE90FDE5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85797" y="4199077"/>
              <a:ext cx="1591898" cy="403403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06E85DF-E943-29C1-1F2E-A96CFF8066CF}"/>
              </a:ext>
            </a:extLst>
          </p:cNvPr>
          <p:cNvSpPr txBox="1"/>
          <p:nvPr/>
        </p:nvSpPr>
        <p:spPr>
          <a:xfrm>
            <a:off x="10325101" y="6425797"/>
            <a:ext cx="1514474" cy="3968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April 2024</a:t>
            </a:r>
          </a:p>
        </p:txBody>
      </p:sp>
    </p:spTree>
    <p:extLst>
      <p:ext uri="{BB962C8B-B14F-4D97-AF65-F5344CB8AC3E}">
        <p14:creationId xmlns:p14="http://schemas.microsoft.com/office/powerpoint/2010/main" val="2192617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02B8-74D4-7A4B-E2B9-34EB5166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4FC8AB36-0F3D-C446-B43A-B4E87BD5F1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C4CEF58-CA8B-C98E-590E-15DB15050F78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9B4EAD4-DF05-9B61-2FD1-A64D847AF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504" y="2136690"/>
            <a:ext cx="5840016" cy="4190058"/>
          </a:xfr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b="1" dirty="0"/>
              <a:t>We are the payment facilitator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provide onboarding, processing and settlement solutions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b="1" dirty="0"/>
              <a:t>We enable software companies to utilize </a:t>
            </a:r>
            <a:r>
              <a:rPr lang="en-US" b="1" dirty="0" err="1"/>
              <a:t>PFaaS</a:t>
            </a:r>
            <a:endParaRPr lang="en-US" b="1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while remaining largely invisible to their clients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A13493-0872-AF56-7AC7-156D10F92560}"/>
              </a:ext>
            </a:extLst>
          </p:cNvPr>
          <p:cNvSpPr txBox="1"/>
          <p:nvPr/>
        </p:nvSpPr>
        <p:spPr>
          <a:xfrm>
            <a:off x="363504" y="625097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5400" b="1" spc="-150" dirty="0" err="1">
                <a:latin typeface="Abril Text" panose="02000503070000020004" pitchFamily="50" charset="0"/>
              </a:rPr>
              <a:t>PayFac</a:t>
            </a:r>
            <a:r>
              <a:rPr lang="en-US" sz="5400" b="1" spc="-150" dirty="0">
                <a:latin typeface="Abril Text" panose="02000503070000020004" pitchFamily="50" charset="0"/>
              </a:rPr>
              <a:t>-As-A-Service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FD23B9-4716-1ECD-8D95-792CA3CE259A}"/>
              </a:ext>
            </a:extLst>
          </p:cNvPr>
          <p:cNvSpPr txBox="1"/>
          <p:nvPr/>
        </p:nvSpPr>
        <p:spPr>
          <a:xfrm>
            <a:off x="597032" y="1442204"/>
            <a:ext cx="5372960" cy="40292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800" b="1" dirty="0">
                <a:latin typeface="Arial Narrow" panose="020B0606020202030204" pitchFamily="34" charset="0"/>
              </a:rPr>
              <a:t>The Basics</a:t>
            </a:r>
          </a:p>
        </p:txBody>
      </p:sp>
    </p:spTree>
    <p:extLst>
      <p:ext uri="{BB962C8B-B14F-4D97-AF65-F5344CB8AC3E}">
        <p14:creationId xmlns:p14="http://schemas.microsoft.com/office/powerpoint/2010/main" val="3444093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A650A-F301-4949-4949-8ECBFE5E2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AB02A84F-93FF-C046-3155-B8E56302CA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1D727D1-B32E-9597-5F4C-0FE1BEEEC38A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1430995-D961-160B-A8BA-0380D9E7A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76" y="1782903"/>
            <a:ext cx="5840016" cy="4150752"/>
          </a:xfrm>
        </p:spPr>
        <p:txBody>
          <a:bodyPr wrap="square">
            <a:spAutoFit/>
          </a:bodyPr>
          <a:lstStyle/>
          <a:p>
            <a:pPr marL="0" marR="0" lvl="0" indent="0">
              <a:lnSpc>
                <a:spcPct val="107000"/>
              </a:lnSpc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ISVs (Independent Software Vendors)</a:t>
            </a: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company who creates and sells software which enables 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businesses to: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Streamline how they operate</a:t>
            </a:r>
          </a:p>
          <a:p>
            <a:pPr marL="1257300" lvl="2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Accounting, Payroll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upply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hain Management, and…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…to 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sell their products and services!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Website platform, Mobile App, SAAS Models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6288F3-F28C-1CF1-F068-4D865F79A639}"/>
              </a:ext>
            </a:extLst>
          </p:cNvPr>
          <p:cNvSpPr txBox="1"/>
          <p:nvPr/>
        </p:nvSpPr>
        <p:spPr>
          <a:xfrm>
            <a:off x="363504" y="625097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5400" b="1" spc="-150" dirty="0">
                <a:latin typeface="Abril Text" panose="02000503070000020004" pitchFamily="50" charset="0"/>
              </a:rPr>
              <a:t>Who’s it For?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45A2C1C-F908-CAA4-9956-E0182F3ED147}"/>
              </a:ext>
            </a:extLst>
          </p:cNvPr>
          <p:cNvGrpSpPr/>
          <p:nvPr/>
        </p:nvGrpSpPr>
        <p:grpSpPr>
          <a:xfrm>
            <a:off x="363504" y="6299146"/>
            <a:ext cx="11623439" cy="362426"/>
            <a:chOff x="363504" y="6299146"/>
            <a:chExt cx="11623439" cy="36242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B9ECB7F-8B34-1232-5BF0-5E5D8F11692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513" y="6306970"/>
              <a:ext cx="1170373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Nasdaq: USIO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74AE542-D319-0ABD-896E-5E70D5003527}"/>
                </a:ext>
              </a:extLst>
            </p:cNvPr>
            <p:cNvSpPr/>
            <p:nvPr/>
          </p:nvSpPr>
          <p:spPr>
            <a:xfrm>
              <a:off x="363504" y="6306970"/>
              <a:ext cx="1170373" cy="292605"/>
            </a:xfrm>
            <a:prstGeom prst="rect">
              <a:avLst/>
            </a:prstGeom>
            <a:no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8C352A-A777-2466-B5F4-6DD64929C5A7}"/>
                </a:ext>
              </a:extLst>
            </p:cNvPr>
            <p:cNvSpPr txBox="1"/>
            <p:nvPr/>
          </p:nvSpPr>
          <p:spPr>
            <a:xfrm>
              <a:off x="1582997" y="6299146"/>
              <a:ext cx="845254" cy="2458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usio.com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98E5531-25AE-02F4-0780-773EA6123F71}"/>
                </a:ext>
              </a:extLst>
            </p:cNvPr>
            <p:cNvSpPr txBox="1"/>
            <p:nvPr/>
          </p:nvSpPr>
          <p:spPr>
            <a:xfrm>
              <a:off x="11536718" y="6326748"/>
              <a:ext cx="450225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4357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D71BA-4F10-EA2A-D8AA-6B5BB9E39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E80416DB-185D-CE11-F7FC-CDA6CDD8B2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DEBD290-5CC8-6D6E-0797-007F8B979B57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4AD7CA0-D0B9-AC6D-496D-079D42D67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76" y="1920261"/>
            <a:ext cx="5840016" cy="2980175"/>
          </a:xfr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dirty="0"/>
              <a:t>Top of Funnel Sales Approach:  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One relationship can equal thousands of merchant accounts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“The gift that keeps on giving”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A18FB2-B156-FAA8-D732-74BA3F402F87}"/>
              </a:ext>
            </a:extLst>
          </p:cNvPr>
          <p:cNvSpPr txBox="1"/>
          <p:nvPr/>
        </p:nvSpPr>
        <p:spPr>
          <a:xfrm>
            <a:off x="271731" y="781508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4800" b="1" spc="-150" dirty="0">
                <a:latin typeface="Abril Text" panose="02000503070000020004" pitchFamily="50" charset="0"/>
              </a:rPr>
              <a:t>Why You’re Interested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AB53FE2-A72B-955B-3B79-100AE16D2156}"/>
              </a:ext>
            </a:extLst>
          </p:cNvPr>
          <p:cNvGrpSpPr/>
          <p:nvPr/>
        </p:nvGrpSpPr>
        <p:grpSpPr>
          <a:xfrm>
            <a:off x="363504" y="6299146"/>
            <a:ext cx="11623439" cy="362426"/>
            <a:chOff x="363504" y="6299146"/>
            <a:chExt cx="11623439" cy="36242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3C86BD-4056-B7EA-AFA0-88C7C4AA84D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513" y="6306970"/>
              <a:ext cx="1170373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Nasdaq: USIO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548D59A-2902-3B30-4F2D-0D4C6E249CFB}"/>
                </a:ext>
              </a:extLst>
            </p:cNvPr>
            <p:cNvSpPr/>
            <p:nvPr/>
          </p:nvSpPr>
          <p:spPr>
            <a:xfrm>
              <a:off x="363504" y="6306970"/>
              <a:ext cx="1170373" cy="292605"/>
            </a:xfrm>
            <a:prstGeom prst="rect">
              <a:avLst/>
            </a:prstGeom>
            <a:no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3EDB2D7-0255-EFFC-9901-D7BC71D30AD9}"/>
                </a:ext>
              </a:extLst>
            </p:cNvPr>
            <p:cNvSpPr txBox="1"/>
            <p:nvPr/>
          </p:nvSpPr>
          <p:spPr>
            <a:xfrm>
              <a:off x="1582997" y="6299146"/>
              <a:ext cx="845254" cy="2458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usio.com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A8AB6C-2DA4-F224-0D61-0B03078A25E9}"/>
                </a:ext>
              </a:extLst>
            </p:cNvPr>
            <p:cNvSpPr txBox="1"/>
            <p:nvPr/>
          </p:nvSpPr>
          <p:spPr>
            <a:xfrm>
              <a:off x="11536718" y="6326748"/>
              <a:ext cx="450225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4440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0E7C0-860A-5976-3731-262A2F5CB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CD799A40-A538-5D90-D8C6-E8E195F2CB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D568A48-A7EF-FEAE-8F7C-AC1F4ECE0BAE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6141C92-E416-C0A5-327A-A7190A35A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504" y="513993"/>
            <a:ext cx="5840016" cy="3330464"/>
          </a:xfr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600" b="1" i="1" dirty="0"/>
              <a:t>“</a:t>
            </a:r>
            <a:r>
              <a:rPr lang="en-US" sz="3600" b="1" i="1" dirty="0" err="1"/>
              <a:t>PFaaS</a:t>
            </a:r>
            <a:r>
              <a:rPr lang="en-US" sz="3600" b="1" i="1" dirty="0"/>
              <a:t> platforms are not just a trend, but a fundamental shift in how the payment industry operates.”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8844E8-4790-84E1-0345-CFB59D769699}"/>
              </a:ext>
            </a:extLst>
          </p:cNvPr>
          <p:cNvSpPr txBox="1"/>
          <p:nvPr/>
        </p:nvSpPr>
        <p:spPr>
          <a:xfrm>
            <a:off x="166342" y="4214781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2000" dirty="0"/>
              <a:t>-Jennifer Marriner EVP, Acceptance Solutions, Mastercard – February 2025</a:t>
            </a:r>
          </a:p>
          <a:p>
            <a:pPr algn="ctr">
              <a:lnSpc>
                <a:spcPts val="3800"/>
              </a:lnSpc>
            </a:pPr>
            <a:r>
              <a:rPr lang="en-US" sz="2000" dirty="0">
                <a:hlinkClick r:id="rId4"/>
              </a:rPr>
              <a:t>The future of payment facilitation: The rise of </a:t>
            </a:r>
            <a:r>
              <a:rPr lang="en-US" sz="2000" dirty="0" err="1">
                <a:hlinkClick r:id="rId4"/>
              </a:rPr>
              <a:t>PayFac</a:t>
            </a:r>
            <a:r>
              <a:rPr lang="en-US" sz="2000" dirty="0">
                <a:hlinkClick r:id="rId4"/>
              </a:rPr>
              <a:t> as a Service</a:t>
            </a:r>
            <a:endParaRPr lang="en-US" sz="2000" b="1" spc="-150" dirty="0">
              <a:latin typeface="Abril Text" panose="02000503070000020004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F830F3-B47B-D0B1-94A5-2670140612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1840" y="2976358"/>
            <a:ext cx="1324160" cy="123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7688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7F224-D544-18A1-8323-AD28CF266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E2D375C4-D293-02DA-8035-511D6B79EC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9BE7284-F6D1-50E8-A790-FC1203016547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394023A-3CF0-B5BE-1E04-7E816DEF3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536" y="1401402"/>
            <a:ext cx="5840016" cy="4365169"/>
          </a:xfrm>
        </p:spPr>
        <p:txBody>
          <a:bodyPr wrap="square">
            <a:spAutoFit/>
          </a:bodyPr>
          <a:lstStyle/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Integrated Payments:  ISVs would send their clients “over the fence’ to setup a merchant account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200" dirty="0"/>
              <a:t>little control of the merchant experience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200" dirty="0"/>
              <a:t>Small or zero residual payments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200" dirty="0"/>
              <a:t>No white label option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200" dirty="0"/>
              <a:t>Limited customization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D20670-669F-69D0-9584-71E7860287F4}"/>
              </a:ext>
            </a:extLst>
          </p:cNvPr>
          <p:cNvSpPr txBox="1"/>
          <p:nvPr/>
        </p:nvSpPr>
        <p:spPr>
          <a:xfrm>
            <a:off x="334764" y="625097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5400" b="1" spc="-150" dirty="0">
                <a:latin typeface="Abril Text" panose="02000503070000020004" pitchFamily="50" charset="0"/>
              </a:rPr>
              <a:t>Back in the ‘90s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6E49A3-A6CD-A515-1375-69085A18B35C}"/>
              </a:ext>
            </a:extLst>
          </p:cNvPr>
          <p:cNvGrpSpPr/>
          <p:nvPr/>
        </p:nvGrpSpPr>
        <p:grpSpPr>
          <a:xfrm>
            <a:off x="363504" y="6299146"/>
            <a:ext cx="11623439" cy="362426"/>
            <a:chOff x="363504" y="6299146"/>
            <a:chExt cx="11623439" cy="36242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E04600-E6A8-E322-1A36-F7EF3DD7CE7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513" y="6306970"/>
              <a:ext cx="1170373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Nasdaq: USIO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19B7B0B-389F-0A50-E29E-C4CECC39359E}"/>
                </a:ext>
              </a:extLst>
            </p:cNvPr>
            <p:cNvSpPr/>
            <p:nvPr/>
          </p:nvSpPr>
          <p:spPr>
            <a:xfrm>
              <a:off x="363504" y="6306970"/>
              <a:ext cx="1170373" cy="292605"/>
            </a:xfrm>
            <a:prstGeom prst="rect">
              <a:avLst/>
            </a:prstGeom>
            <a:no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67D666-CB05-1490-62AF-8109C76224EF}"/>
                </a:ext>
              </a:extLst>
            </p:cNvPr>
            <p:cNvSpPr txBox="1"/>
            <p:nvPr/>
          </p:nvSpPr>
          <p:spPr>
            <a:xfrm>
              <a:off x="1582997" y="6299146"/>
              <a:ext cx="845254" cy="2458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usio.com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EF9C35E-45FC-0840-13E6-23E44411A428}"/>
                </a:ext>
              </a:extLst>
            </p:cNvPr>
            <p:cNvSpPr txBox="1"/>
            <p:nvPr/>
          </p:nvSpPr>
          <p:spPr>
            <a:xfrm>
              <a:off x="11536718" y="6326748"/>
              <a:ext cx="450225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9177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62F71-43D0-7B4D-B6D8-FE0E2C6B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1F590062-F4B1-AAFB-01E7-554413C7F9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0DA7918-C92F-F69C-7C9F-659B01ED7553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5C2506E-AFCC-08A9-D65F-B974653B4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76" y="1678129"/>
            <a:ext cx="5840016" cy="3636060"/>
          </a:xfrm>
        </p:spPr>
        <p:txBody>
          <a:bodyPr wrap="square">
            <a:spAutoFit/>
          </a:bodyPr>
          <a:lstStyle/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ISVs now had the option to become a payment facilitator, and to white-label their own payment solution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Years to develop and millions of $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Reserved for large companies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The shift I saw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74FBB4-06B7-D980-7314-2B4BD56DAA38}"/>
              </a:ext>
            </a:extLst>
          </p:cNvPr>
          <p:cNvSpPr txBox="1"/>
          <p:nvPr/>
        </p:nvSpPr>
        <p:spPr>
          <a:xfrm>
            <a:off x="363504" y="625097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5400" b="1" spc="-150" dirty="0">
                <a:latin typeface="Abril Text" panose="02000503070000020004" pitchFamily="50" charset="0"/>
              </a:rPr>
              <a:t>In the early 2000’s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DEC58D6-EA5A-8740-562E-732A33BA7725}"/>
              </a:ext>
            </a:extLst>
          </p:cNvPr>
          <p:cNvGrpSpPr/>
          <p:nvPr/>
        </p:nvGrpSpPr>
        <p:grpSpPr>
          <a:xfrm>
            <a:off x="363504" y="6299146"/>
            <a:ext cx="11623439" cy="362426"/>
            <a:chOff x="363504" y="6299146"/>
            <a:chExt cx="11623439" cy="36242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673D5DE-29F9-57BB-E121-31BB99BD54C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513" y="6306970"/>
              <a:ext cx="1170373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Nasdaq: USIO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9B82064-C6E1-F83A-5C9D-D25689818A10}"/>
                </a:ext>
              </a:extLst>
            </p:cNvPr>
            <p:cNvSpPr/>
            <p:nvPr/>
          </p:nvSpPr>
          <p:spPr>
            <a:xfrm>
              <a:off x="363504" y="6306970"/>
              <a:ext cx="1170373" cy="292605"/>
            </a:xfrm>
            <a:prstGeom prst="rect">
              <a:avLst/>
            </a:prstGeom>
            <a:no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51EAC03-B320-9042-EE5E-6F78D3AF9BFF}"/>
                </a:ext>
              </a:extLst>
            </p:cNvPr>
            <p:cNvSpPr txBox="1"/>
            <p:nvPr/>
          </p:nvSpPr>
          <p:spPr>
            <a:xfrm>
              <a:off x="1582997" y="6299146"/>
              <a:ext cx="845254" cy="2458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usio.com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14E6D51-3047-0A07-26B7-A68F2C978EC1}"/>
                </a:ext>
              </a:extLst>
            </p:cNvPr>
            <p:cNvSpPr txBox="1"/>
            <p:nvPr/>
          </p:nvSpPr>
          <p:spPr>
            <a:xfrm>
              <a:off x="11536718" y="6326748"/>
              <a:ext cx="450225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9103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09235-43EC-9B5A-C4A4-CAF8E3642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7BF0534A-1A85-8E46-0F40-B8A8DA015E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A1048BB-DD8C-FF6A-01BE-DD16F05D72EB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7E42FBC-AA19-06DB-F833-B612E945F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09" y="1353276"/>
            <a:ext cx="5840016" cy="7421712"/>
          </a:xfrm>
        </p:spPr>
        <p:txBody>
          <a:bodyPr wrap="square">
            <a:spAutoFit/>
          </a:bodyPr>
          <a:lstStyle/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ISVs can utilize Payment Facilitation-As-a-Service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embed, white-label, and manage their own payment program at a fraction of the cost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Weeks to integrate, zero startup cost, and no need become an expert in payments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8FCDA5-C3E1-729B-94DE-1E90247B92DD}"/>
              </a:ext>
            </a:extLst>
          </p:cNvPr>
          <p:cNvSpPr txBox="1"/>
          <p:nvPr/>
        </p:nvSpPr>
        <p:spPr>
          <a:xfrm>
            <a:off x="363504" y="625097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5400" b="1" spc="-150" dirty="0">
                <a:latin typeface="Abril Text" panose="02000503070000020004" pitchFamily="50" charset="0"/>
              </a:rPr>
              <a:t>Today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82F481B-F2CB-529E-0B6E-B557BD46C6DC}"/>
              </a:ext>
            </a:extLst>
          </p:cNvPr>
          <p:cNvGrpSpPr/>
          <p:nvPr/>
        </p:nvGrpSpPr>
        <p:grpSpPr>
          <a:xfrm>
            <a:off x="363504" y="6299146"/>
            <a:ext cx="11623439" cy="362426"/>
            <a:chOff x="363504" y="6299146"/>
            <a:chExt cx="11623439" cy="36242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5B937E-A081-99AD-6AAC-4D05787A06A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513" y="6306970"/>
              <a:ext cx="1170373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Nasdaq: USIO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0E340DF-80ED-74EF-CE4C-07559837749F}"/>
                </a:ext>
              </a:extLst>
            </p:cNvPr>
            <p:cNvSpPr/>
            <p:nvPr/>
          </p:nvSpPr>
          <p:spPr>
            <a:xfrm>
              <a:off x="363504" y="6306970"/>
              <a:ext cx="1170373" cy="292605"/>
            </a:xfrm>
            <a:prstGeom prst="rect">
              <a:avLst/>
            </a:prstGeom>
            <a:no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31DB1C6-CC59-C45D-B6BE-3919BEE1113B}"/>
                </a:ext>
              </a:extLst>
            </p:cNvPr>
            <p:cNvSpPr txBox="1"/>
            <p:nvPr/>
          </p:nvSpPr>
          <p:spPr>
            <a:xfrm>
              <a:off x="1582997" y="6299146"/>
              <a:ext cx="845254" cy="2458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usio.com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BB88B9F-9AE9-35A6-7C43-7D6F03CFD571}"/>
                </a:ext>
              </a:extLst>
            </p:cNvPr>
            <p:cNvSpPr txBox="1"/>
            <p:nvPr/>
          </p:nvSpPr>
          <p:spPr>
            <a:xfrm>
              <a:off x="11536718" y="6326748"/>
              <a:ext cx="450225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1058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17275-C579-202B-13BC-9B09F567D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1E8A518D-02A8-F5D9-7AF8-8010317DA3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80A976-287E-2CD5-F6B3-6372261E62B2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7A29A0-0D2F-CEF4-F5B0-717FD390EADC}"/>
              </a:ext>
            </a:extLst>
          </p:cNvPr>
          <p:cNvSpPr txBox="1"/>
          <p:nvPr/>
        </p:nvSpPr>
        <p:spPr>
          <a:xfrm>
            <a:off x="363504" y="625097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5400" b="1" spc="-150" dirty="0" err="1">
                <a:latin typeface="Abril Text" panose="02000503070000020004" pitchFamily="50" charset="0"/>
              </a:rPr>
              <a:t>PFaaS</a:t>
            </a:r>
            <a:r>
              <a:rPr lang="en-US" sz="5400" b="1" spc="-150" dirty="0">
                <a:latin typeface="Abril Text" panose="02000503070000020004" pitchFamily="50" charset="0"/>
              </a:rPr>
              <a:t> Model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FC995F8-FDFE-F451-729F-D5FE8D462E0A}"/>
              </a:ext>
            </a:extLst>
          </p:cNvPr>
          <p:cNvGrpSpPr/>
          <p:nvPr/>
        </p:nvGrpSpPr>
        <p:grpSpPr>
          <a:xfrm>
            <a:off x="363504" y="6299146"/>
            <a:ext cx="11623439" cy="362426"/>
            <a:chOff x="363504" y="6299146"/>
            <a:chExt cx="11623439" cy="36242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814270-8164-68A4-F366-99845C57DC2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513" y="6306970"/>
              <a:ext cx="1170373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Nasdaq: USIO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8831BC0-3008-4142-AE85-938C9CD8E8DB}"/>
                </a:ext>
              </a:extLst>
            </p:cNvPr>
            <p:cNvSpPr/>
            <p:nvPr/>
          </p:nvSpPr>
          <p:spPr>
            <a:xfrm>
              <a:off x="363504" y="6306970"/>
              <a:ext cx="1170373" cy="292605"/>
            </a:xfrm>
            <a:prstGeom prst="rect">
              <a:avLst/>
            </a:prstGeom>
            <a:no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4ADCE05-0375-52D2-944E-B2DC47D495AE}"/>
                </a:ext>
              </a:extLst>
            </p:cNvPr>
            <p:cNvSpPr txBox="1"/>
            <p:nvPr/>
          </p:nvSpPr>
          <p:spPr>
            <a:xfrm>
              <a:off x="1582997" y="6299146"/>
              <a:ext cx="845254" cy="2458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usio.com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F71C8D-8D71-CB45-9E70-2B32F42BCC3A}"/>
                </a:ext>
              </a:extLst>
            </p:cNvPr>
            <p:cNvSpPr txBox="1"/>
            <p:nvPr/>
          </p:nvSpPr>
          <p:spPr>
            <a:xfrm>
              <a:off x="11536718" y="6326748"/>
              <a:ext cx="450225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5936D68-8526-75A6-EC31-9E5CBD1DE2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9301873"/>
              </p:ext>
            </p:extLst>
          </p:nvPr>
        </p:nvGraphicFramePr>
        <p:xfrm>
          <a:off x="553453" y="1868862"/>
          <a:ext cx="5402178" cy="37378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7356">
                  <a:extLst>
                    <a:ext uri="{9D8B030D-6E8A-4147-A177-3AD203B41FA5}">
                      <a16:colId xmlns:a16="http://schemas.microsoft.com/office/drawing/2014/main" val="879100018"/>
                    </a:ext>
                  </a:extLst>
                </a:gridCol>
                <a:gridCol w="584370">
                  <a:extLst>
                    <a:ext uri="{9D8B030D-6E8A-4147-A177-3AD203B41FA5}">
                      <a16:colId xmlns:a16="http://schemas.microsoft.com/office/drawing/2014/main" val="3805020712"/>
                    </a:ext>
                  </a:extLst>
                </a:gridCol>
                <a:gridCol w="714230">
                  <a:extLst>
                    <a:ext uri="{9D8B030D-6E8A-4147-A177-3AD203B41FA5}">
                      <a16:colId xmlns:a16="http://schemas.microsoft.com/office/drawing/2014/main" val="1512041"/>
                    </a:ext>
                  </a:extLst>
                </a:gridCol>
                <a:gridCol w="1064854">
                  <a:extLst>
                    <a:ext uri="{9D8B030D-6E8A-4147-A177-3AD203B41FA5}">
                      <a16:colId xmlns:a16="http://schemas.microsoft.com/office/drawing/2014/main" val="2112251995"/>
                    </a:ext>
                  </a:extLst>
                </a:gridCol>
                <a:gridCol w="779160">
                  <a:extLst>
                    <a:ext uri="{9D8B030D-6E8A-4147-A177-3AD203B41FA5}">
                      <a16:colId xmlns:a16="http://schemas.microsoft.com/office/drawing/2014/main" val="4109344452"/>
                    </a:ext>
                  </a:extLst>
                </a:gridCol>
                <a:gridCol w="831104">
                  <a:extLst>
                    <a:ext uri="{9D8B030D-6E8A-4147-A177-3AD203B41FA5}">
                      <a16:colId xmlns:a16="http://schemas.microsoft.com/office/drawing/2014/main" val="4091935198"/>
                    </a:ext>
                  </a:extLst>
                </a:gridCol>
                <a:gridCol w="831104">
                  <a:extLst>
                    <a:ext uri="{9D8B030D-6E8A-4147-A177-3AD203B41FA5}">
                      <a16:colId xmlns:a16="http://schemas.microsoft.com/office/drawing/2014/main" val="90042838"/>
                    </a:ext>
                  </a:extLst>
                </a:gridCol>
              </a:tblGrid>
              <a:tr h="1232030">
                <a:tc rowSpan="2" gridSpan="3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Master MID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rowSpan="2" gridSpan="3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823668"/>
                  </a:ext>
                </a:extLst>
              </a:tr>
              <a:tr h="626456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749313"/>
                  </a:ext>
                </a:extLst>
              </a:tr>
              <a:tr h="62645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Software 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Software 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092790"/>
                  </a:ext>
                </a:extLst>
              </a:tr>
              <a:tr h="626456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01924"/>
                  </a:ext>
                </a:extLst>
              </a:tr>
              <a:tr h="6264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MID 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MID 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MID 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MID 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MID 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MID 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74514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479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FFFF9-556C-045C-5176-648ED4FBA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61378342-C451-CB8D-B576-61A4AC0671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FB86976-7745-BEED-76E5-A281F80E2588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E6197F7-6E66-D544-2855-B13C46717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752" y="1325704"/>
            <a:ext cx="5840016" cy="5370701"/>
          </a:xfr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Control of Client Experience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-Who they talk to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-How the app is sent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-Client interaction (reputation)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Automated /Instant On-Boarding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Information at hand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Direct access to all sub-merchant accounts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Company Valuation (capital raises, or to sell / go public)</a:t>
            </a:r>
            <a:endParaRPr lang="en-US" sz="20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Rates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Fees (think Card Connect)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Contract Terms</a:t>
            </a:r>
            <a:endParaRPr lang="en-US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C09E24-A7BB-61B4-0F1E-AF829747B992}"/>
              </a:ext>
            </a:extLst>
          </p:cNvPr>
          <p:cNvSpPr txBox="1"/>
          <p:nvPr/>
        </p:nvSpPr>
        <p:spPr>
          <a:xfrm>
            <a:off x="363504" y="312983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4400" b="1" spc="-150" dirty="0">
                <a:latin typeface="Abril Text" panose="02000503070000020004" pitchFamily="50" charset="0"/>
              </a:rPr>
              <a:t>Why would an ISV be interested in </a:t>
            </a:r>
            <a:r>
              <a:rPr lang="en-US" sz="4400" b="1" spc="-150" dirty="0" err="1">
                <a:latin typeface="Abril Text" panose="02000503070000020004" pitchFamily="50" charset="0"/>
              </a:rPr>
              <a:t>PFaaS</a:t>
            </a:r>
            <a:r>
              <a:rPr lang="en-US" sz="4400" b="1" spc="-150" dirty="0">
                <a:latin typeface="Abril Text" panose="02000503070000020004" pitchFamily="50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44985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F404D-D2F2-2B4C-77CC-522997F0C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748CBA75-3148-909C-1333-98A1F794D6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6575D76-DBDF-A057-0045-FD5ADEC31571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E998B43-0D6E-A2F3-CBB4-E6CB8FAFB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41" y="1707435"/>
            <a:ext cx="5840016" cy="5799408"/>
          </a:xfr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 merchant support 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(many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PayFac’s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require their ISVs to handle level I &amp; II merchant support requiring them to incur costs (reallocating resources, training staff, hiring new staff,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 development support 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I doubt there is another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PayFac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that can offer direct support from the person who wrote their APIs </a:t>
            </a: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 Suite</a:t>
            </a: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Single API 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pre-built box</a:t>
            </a:r>
            <a:r>
              <a:rPr lang="en-US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making 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ustomization virtually limitless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Systems built &amp; managed in-house (boarding, ACH,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US" sz="2000" b="1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366EB4-9606-FA00-39B4-F014F8BAB7D5}"/>
              </a:ext>
            </a:extLst>
          </p:cNvPr>
          <p:cNvSpPr txBox="1"/>
          <p:nvPr/>
        </p:nvSpPr>
        <p:spPr>
          <a:xfrm>
            <a:off x="456441" y="191959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4000" b="1" spc="-150" dirty="0">
                <a:latin typeface="Abril Text" panose="02000503070000020004" pitchFamily="50" charset="0"/>
              </a:rPr>
              <a:t>Why would an ISV be interested in Usio over the competition?</a:t>
            </a:r>
          </a:p>
        </p:txBody>
      </p:sp>
    </p:spTree>
    <p:extLst>
      <p:ext uri="{BB962C8B-B14F-4D97-AF65-F5344CB8AC3E}">
        <p14:creationId xmlns:p14="http://schemas.microsoft.com/office/powerpoint/2010/main" val="3391310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CD1FE-C7B7-DCA4-F520-B443FA1C8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E7DEB580-0355-A96D-8CBB-78A2D4083C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C38B0FC-50FB-33B5-F1CC-0F0AB3746AED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54F156C-D257-8405-FBAB-EC7202946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21" y="2178674"/>
            <a:ext cx="5840016" cy="5103833"/>
          </a:xfr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Revenue Share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many large companies, like Stripe, do not share in the revenue, despite charging ISV’s sub-merchants an exorbitant rate.  If they do share, it’s only for very large ISVs and the share rarely exceeds 50%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Staged 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nderwriting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larger companies tend to utilize </a:t>
            </a: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get credentials out quickly.  However, it can lead to a merchant’s funds being held, and accounts being shut down without notice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60CAF5-8EF9-2462-CF53-A9E08EACDE18}"/>
              </a:ext>
            </a:extLst>
          </p:cNvPr>
          <p:cNvSpPr txBox="1"/>
          <p:nvPr/>
        </p:nvSpPr>
        <p:spPr>
          <a:xfrm>
            <a:off x="463721" y="528844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4400" b="1" spc="-150" dirty="0">
                <a:latin typeface="Abril Text" panose="02000503070000020004" pitchFamily="50" charset="0"/>
              </a:rPr>
              <a:t>Why would an ISV be interested in Usio over the competition?</a:t>
            </a:r>
          </a:p>
          <a:p>
            <a:pPr algn="ctr">
              <a:lnSpc>
                <a:spcPts val="3800"/>
              </a:lnSpc>
            </a:pPr>
            <a:endParaRPr lang="en-US" sz="4400" b="1" spc="-150" dirty="0">
              <a:latin typeface="Abril Text" panose="02000503070000020004" pitchFamily="50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E6E4B8-144A-0D94-3ABC-13D7C571FFD3}"/>
              </a:ext>
            </a:extLst>
          </p:cNvPr>
          <p:cNvGrpSpPr/>
          <p:nvPr/>
        </p:nvGrpSpPr>
        <p:grpSpPr>
          <a:xfrm>
            <a:off x="363504" y="6299146"/>
            <a:ext cx="11623439" cy="362426"/>
            <a:chOff x="363504" y="6299146"/>
            <a:chExt cx="11623439" cy="36242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63C3951-9EAD-4566-25E5-FD2186EC6C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513" y="6306970"/>
              <a:ext cx="1170373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Nasdaq: USIO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41843A0-8C96-0857-926C-F9AA1D8F4BCC}"/>
                </a:ext>
              </a:extLst>
            </p:cNvPr>
            <p:cNvSpPr/>
            <p:nvPr/>
          </p:nvSpPr>
          <p:spPr>
            <a:xfrm>
              <a:off x="363504" y="6306970"/>
              <a:ext cx="1170373" cy="292605"/>
            </a:xfrm>
            <a:prstGeom prst="rect">
              <a:avLst/>
            </a:prstGeom>
            <a:no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1203114-87FE-1713-D655-8C2140C55D3A}"/>
                </a:ext>
              </a:extLst>
            </p:cNvPr>
            <p:cNvSpPr txBox="1"/>
            <p:nvPr/>
          </p:nvSpPr>
          <p:spPr>
            <a:xfrm>
              <a:off x="1582997" y="6299146"/>
              <a:ext cx="845254" cy="2458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usio.com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1DCE86-B3DF-3D2B-F21C-C6A0AD7EEF49}"/>
                </a:ext>
              </a:extLst>
            </p:cNvPr>
            <p:cNvSpPr txBox="1"/>
            <p:nvPr/>
          </p:nvSpPr>
          <p:spPr>
            <a:xfrm>
              <a:off x="11536718" y="6326748"/>
              <a:ext cx="450225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5737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2D401-D0ED-308A-3DCA-05AAFD79D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88831493-73AD-EE34-9A1C-5EFD5D193A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4B8D626-AED1-FC12-1564-AF3C2CEDC77C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E8335C9-A524-9B81-007F-B6FAE8D21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21" y="1349439"/>
            <a:ext cx="5840016" cy="2749342"/>
          </a:xfr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Stripe, Shift4, Ayden, </a:t>
            </a:r>
            <a:r>
              <a:rPr lang="en-US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Payrix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WorldPay, Card Pointe / Card Connect, </a:t>
            </a:r>
            <a:r>
              <a:rPr lang="en-US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Nuvei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Pay Junction, Fortis, Tilled, and many more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EDFAB3-3C71-D647-AE76-2A3F11574097}"/>
              </a:ext>
            </a:extLst>
          </p:cNvPr>
          <p:cNvSpPr txBox="1"/>
          <p:nvPr/>
        </p:nvSpPr>
        <p:spPr>
          <a:xfrm>
            <a:off x="463721" y="528844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4400" b="1" spc="-150" dirty="0">
                <a:latin typeface="Abril Text" panose="02000503070000020004" pitchFamily="50" charset="0"/>
              </a:rPr>
              <a:t>Who is our competition?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86B1CE8-72CB-1D20-7DF2-E9FACCB78CC7}"/>
              </a:ext>
            </a:extLst>
          </p:cNvPr>
          <p:cNvGrpSpPr/>
          <p:nvPr/>
        </p:nvGrpSpPr>
        <p:grpSpPr>
          <a:xfrm>
            <a:off x="363504" y="6299146"/>
            <a:ext cx="11623439" cy="362426"/>
            <a:chOff x="363504" y="6299146"/>
            <a:chExt cx="11623439" cy="36242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54249A-2E93-73DD-E10C-2972E78C98B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513" y="6306970"/>
              <a:ext cx="1170373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Nasdaq: USIO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69C8187-D01F-D1C8-6A37-EE71FA6647A9}"/>
                </a:ext>
              </a:extLst>
            </p:cNvPr>
            <p:cNvSpPr/>
            <p:nvPr/>
          </p:nvSpPr>
          <p:spPr>
            <a:xfrm>
              <a:off x="363504" y="6306970"/>
              <a:ext cx="1170373" cy="292605"/>
            </a:xfrm>
            <a:prstGeom prst="rect">
              <a:avLst/>
            </a:prstGeom>
            <a:no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89FC0A4-A008-58C4-07ED-503E61A36B87}"/>
                </a:ext>
              </a:extLst>
            </p:cNvPr>
            <p:cNvSpPr txBox="1"/>
            <p:nvPr/>
          </p:nvSpPr>
          <p:spPr>
            <a:xfrm>
              <a:off x="1582997" y="6299146"/>
              <a:ext cx="845254" cy="2458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usio.com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FEF5219-2094-CEC0-FE37-842E84D24B41}"/>
                </a:ext>
              </a:extLst>
            </p:cNvPr>
            <p:cNvSpPr txBox="1"/>
            <p:nvPr/>
          </p:nvSpPr>
          <p:spPr>
            <a:xfrm>
              <a:off x="11536718" y="6326748"/>
              <a:ext cx="450225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1273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12182-34D3-D0A2-EE33-859388444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C165F1A4-0948-FDD1-5305-CCCC4F3289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C49A62B-1F92-466B-0920-BFEF1BB92CAB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7736BBD-7A97-21A8-9562-64AFAC487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21" y="528844"/>
            <a:ext cx="5840016" cy="754694"/>
          </a:xfrm>
        </p:spPr>
        <p:txBody>
          <a:bodyPr wrap="square">
            <a:spAutoFit/>
          </a:bodyPr>
          <a:lstStyle/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ROLE PLAY: After School Software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256169-C61E-9F3D-9556-68725FDD4693}"/>
              </a:ext>
            </a:extLst>
          </p:cNvPr>
          <p:cNvGrpSpPr/>
          <p:nvPr/>
        </p:nvGrpSpPr>
        <p:grpSpPr>
          <a:xfrm>
            <a:off x="363504" y="6299146"/>
            <a:ext cx="11623439" cy="362426"/>
            <a:chOff x="363504" y="6299146"/>
            <a:chExt cx="11623439" cy="36242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F897EEC-77CF-9D35-C777-A55EBE3938D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513" y="6306970"/>
              <a:ext cx="1170373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Nasdaq: USIO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C748CC-856C-8144-D84B-B828CAE0B306}"/>
                </a:ext>
              </a:extLst>
            </p:cNvPr>
            <p:cNvSpPr/>
            <p:nvPr/>
          </p:nvSpPr>
          <p:spPr>
            <a:xfrm>
              <a:off x="363504" y="6306970"/>
              <a:ext cx="1170373" cy="292605"/>
            </a:xfrm>
            <a:prstGeom prst="rect">
              <a:avLst/>
            </a:prstGeom>
            <a:no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A4AD9F-51BC-AC6B-1FA4-C6FC50615607}"/>
                </a:ext>
              </a:extLst>
            </p:cNvPr>
            <p:cNvSpPr txBox="1"/>
            <p:nvPr/>
          </p:nvSpPr>
          <p:spPr>
            <a:xfrm>
              <a:off x="1582997" y="6299146"/>
              <a:ext cx="845254" cy="2458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usio.com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CBC55FE-2314-8474-5BC3-AEDDC59B3C4B}"/>
                </a:ext>
              </a:extLst>
            </p:cNvPr>
            <p:cNvSpPr txBox="1"/>
            <p:nvPr/>
          </p:nvSpPr>
          <p:spPr>
            <a:xfrm>
              <a:off x="11536718" y="6326748"/>
              <a:ext cx="450225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A0BF1D8-A481-496D-DEBB-FFB86F6C7ABF}"/>
              </a:ext>
            </a:extLst>
          </p:cNvPr>
          <p:cNvSpPr txBox="1"/>
          <p:nvPr/>
        </p:nvSpPr>
        <p:spPr>
          <a:xfrm>
            <a:off x="463721" y="1634888"/>
            <a:ext cx="5800194" cy="418839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800" b="1" dirty="0"/>
              <a:t>Volunteer to be the ISV?</a:t>
            </a:r>
          </a:p>
          <a:p>
            <a:pPr algn="l"/>
            <a:endParaRPr lang="en-US" sz="2800" b="1" dirty="0"/>
          </a:p>
          <a:p>
            <a:pPr algn="l"/>
            <a:r>
              <a:rPr lang="en-US" sz="2800" b="1" dirty="0"/>
              <a:t>Scenario: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/>
              <a:t>You’ve just created an application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/>
              <a:t>Your clients are requesting an </a:t>
            </a:r>
          </a:p>
          <a:p>
            <a:pPr algn="l"/>
            <a:r>
              <a:rPr lang="en-US" sz="2400" dirty="0"/>
              <a:t>integrated payment solution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You’ve started integrating to Stripe, but are</a:t>
            </a:r>
          </a:p>
          <a:p>
            <a:pPr algn="l"/>
            <a:r>
              <a:rPr lang="en-US" sz="2400" dirty="0"/>
              <a:t>not receiving the support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You’re attending a FinTech conference to </a:t>
            </a:r>
          </a:p>
          <a:p>
            <a:pPr algn="l"/>
            <a:r>
              <a:rPr lang="en-US" sz="2400" dirty="0"/>
              <a:t>explore your options and you come across the</a:t>
            </a:r>
          </a:p>
          <a:p>
            <a:pPr algn="l"/>
            <a:r>
              <a:rPr lang="en-US" sz="2400" dirty="0"/>
              <a:t>Usio booth…</a:t>
            </a:r>
          </a:p>
        </p:txBody>
      </p:sp>
    </p:spTree>
    <p:extLst>
      <p:ext uri="{BB962C8B-B14F-4D97-AF65-F5344CB8AC3E}">
        <p14:creationId xmlns:p14="http://schemas.microsoft.com/office/powerpoint/2010/main" val="2263347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81043-C85E-9BF1-AFB4-827FD75B6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15202029-064C-3DC9-418A-BC073BBF82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6211633-6021-8D9C-4312-F2256C98698A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F676105-410D-7011-2B8C-E6142655B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21" y="2267676"/>
            <a:ext cx="5840016" cy="3503203"/>
          </a:xfr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Eternal Interactive – Trail Life</a:t>
            </a: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DCS - Houston County Sanitation, AL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Sports Camp Central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lowered interchange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9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10C2E0-C8AB-0053-8DD6-C788DDE87540}"/>
              </a:ext>
            </a:extLst>
          </p:cNvPr>
          <p:cNvSpPr txBox="1"/>
          <p:nvPr/>
        </p:nvSpPr>
        <p:spPr>
          <a:xfrm>
            <a:off x="218393" y="1243315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5400" b="1" spc="-150" dirty="0">
                <a:latin typeface="Abril Text" panose="02000503070000020004" pitchFamily="50" charset="0"/>
              </a:rPr>
              <a:t>My Examples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903EFB-E34B-844F-013D-B90986288EF8}"/>
              </a:ext>
            </a:extLst>
          </p:cNvPr>
          <p:cNvGrpSpPr/>
          <p:nvPr/>
        </p:nvGrpSpPr>
        <p:grpSpPr>
          <a:xfrm>
            <a:off x="363504" y="6299146"/>
            <a:ext cx="11623439" cy="362426"/>
            <a:chOff x="363504" y="6299146"/>
            <a:chExt cx="11623439" cy="36242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659AB41-4DCC-9F7A-5E3B-4A786F40D2D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513" y="6306970"/>
              <a:ext cx="1170373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Nasdaq: USIO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100003A-73AA-B8C8-FF23-3751E52BACE4}"/>
                </a:ext>
              </a:extLst>
            </p:cNvPr>
            <p:cNvSpPr/>
            <p:nvPr/>
          </p:nvSpPr>
          <p:spPr>
            <a:xfrm>
              <a:off x="363504" y="6306970"/>
              <a:ext cx="1170373" cy="292605"/>
            </a:xfrm>
            <a:prstGeom prst="rect">
              <a:avLst/>
            </a:prstGeom>
            <a:no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3C70CB-3886-709C-4F40-BBD9ABA1FA93}"/>
                </a:ext>
              </a:extLst>
            </p:cNvPr>
            <p:cNvSpPr txBox="1"/>
            <p:nvPr/>
          </p:nvSpPr>
          <p:spPr>
            <a:xfrm>
              <a:off x="1582997" y="6299146"/>
              <a:ext cx="845254" cy="2458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/>
                <a:t>usio.com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9A912E9-0B93-2FCF-3084-52860AF5B5F3}"/>
                </a:ext>
              </a:extLst>
            </p:cNvPr>
            <p:cNvSpPr txBox="1"/>
            <p:nvPr/>
          </p:nvSpPr>
          <p:spPr>
            <a:xfrm>
              <a:off x="11536718" y="6326748"/>
              <a:ext cx="450225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4947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2A47B-ABEA-5E1F-E404-E35ECA17D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FC9647C9-DFE8-B024-3B98-E6266F2629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1"/>
          <a:stretch/>
        </p:blipFill>
        <p:spPr>
          <a:xfrm>
            <a:off x="6656268" y="-37302"/>
            <a:ext cx="5800195" cy="68953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27E6A0A-C8A5-EA3C-3FFB-77972EC3E874}"/>
              </a:ext>
            </a:extLst>
          </p:cNvPr>
          <p:cNvSpPr>
            <a:spLocks/>
          </p:cNvSpPr>
          <p:nvPr/>
        </p:nvSpPr>
        <p:spPr>
          <a:xfrm>
            <a:off x="6657278" y="-37302"/>
            <a:ext cx="5827072" cy="6895302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2A451D4-F046-BD39-36CA-C63C51E52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08" y="1179237"/>
            <a:ext cx="5840016" cy="5482335"/>
          </a:xfr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 road so still need supplemental prospecting on large, individual merchant accounts – C.A.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integrate to us.  Most of the time needed is for them to develop or enhance their software to facilitate payments (front-end development).  Once ready, the time to integrate to Usio can be a matter of weeks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Seek dev shop relationships as they build software that often needs a payment solution…and we pay!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9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D04703-D48F-0498-ECB3-0308B3EA4A2A}"/>
              </a:ext>
            </a:extLst>
          </p:cNvPr>
          <p:cNvSpPr txBox="1"/>
          <p:nvPr/>
        </p:nvSpPr>
        <p:spPr>
          <a:xfrm>
            <a:off x="426536" y="540876"/>
            <a:ext cx="6023561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800"/>
              </a:lnSpc>
            </a:pPr>
            <a:r>
              <a:rPr lang="en-US" sz="4400" b="1" spc="-150" dirty="0">
                <a:latin typeface="Abril Text" panose="02000503070000020004" pitchFamily="50" charset="0"/>
              </a:rPr>
              <a:t>Notes</a:t>
            </a:r>
          </a:p>
        </p:txBody>
      </p:sp>
    </p:spTree>
    <p:extLst>
      <p:ext uri="{BB962C8B-B14F-4D97-AF65-F5344CB8AC3E}">
        <p14:creationId xmlns:p14="http://schemas.microsoft.com/office/powerpoint/2010/main" val="2986990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text, ceiling&#10;&#10;Description automatically generated">
            <a:extLst>
              <a:ext uri="{FF2B5EF4-FFF2-40B4-BE49-F238E27FC236}">
                <a16:creationId xmlns:a16="http://schemas.microsoft.com/office/drawing/2014/main" id="{16193C2D-CA83-8AD5-3E6C-FCBE4AEE01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" t="8028" r="46" b="5174"/>
          <a:stretch/>
        </p:blipFill>
        <p:spPr>
          <a:xfrm>
            <a:off x="0" y="9832"/>
            <a:ext cx="12148872" cy="68530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BAC63EF-A46B-64F7-8F16-21D90A8B24FE}"/>
              </a:ext>
            </a:extLst>
          </p:cNvPr>
          <p:cNvSpPr/>
          <p:nvPr/>
        </p:nvSpPr>
        <p:spPr>
          <a:xfrm>
            <a:off x="6854614" y="4916"/>
            <a:ext cx="5294257" cy="6853084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4EDA9D-7584-E27E-65F2-89ED661D330C}"/>
              </a:ext>
            </a:extLst>
          </p:cNvPr>
          <p:cNvSpPr/>
          <p:nvPr/>
        </p:nvSpPr>
        <p:spPr>
          <a:xfrm>
            <a:off x="6855624" y="-4916"/>
            <a:ext cx="5336376" cy="6862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2F2247-BD79-8756-479E-15C708CA41A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84390" y="1747164"/>
            <a:ext cx="3678382" cy="782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9600" spc="-150" dirty="0">
                <a:latin typeface="Abril Text" panose="02000503070000020004" pitchFamily="50" charset="0"/>
              </a:rPr>
              <a:t>Q&amp;A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2A8322-CC4B-0356-2C32-ECF195BF60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63504" y="6299146"/>
            <a:ext cx="11623439" cy="362426"/>
            <a:chOff x="363504" y="6299146"/>
            <a:chExt cx="11623439" cy="36242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98C017F-A80A-3736-B1F5-B90B2D12AC5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513" y="6306970"/>
              <a:ext cx="1170373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Nasdaq: USIO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005B041-ADD1-F8F8-395F-ED1153C915A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3504" y="6306970"/>
              <a:ext cx="1170373" cy="292605"/>
            </a:xfrm>
            <a:prstGeom prst="rect">
              <a:avLst/>
            </a:prstGeom>
            <a:no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D9E01F-0793-4AAD-87FF-3E65D0B0293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82997" y="6299146"/>
              <a:ext cx="845254" cy="2458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usio.com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DE162A0-C927-9528-5A40-E3342B43854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536718" y="6326748"/>
              <a:ext cx="450225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AD9BF635-E2D0-CD5B-F4FB-FCC918CB4D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40" b="6868"/>
          <a:stretch/>
        </p:blipFill>
        <p:spPr>
          <a:xfrm>
            <a:off x="10608775" y="363839"/>
            <a:ext cx="1291929" cy="37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63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 bldLvl="2" advAuto="50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AD1316C-A214-54CA-E5C6-070FB68722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6701666"/>
              </p:ext>
            </p:extLst>
          </p:nvPr>
        </p:nvGraphicFramePr>
        <p:xfrm>
          <a:off x="1170026" y="3986016"/>
          <a:ext cx="3041108" cy="1504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03AEBE0-00E9-CAC3-DDC9-002EC54472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953158" y="1346314"/>
            <a:ext cx="6466810" cy="16456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2100"/>
              </a:lnSpc>
            </a:pPr>
            <a:r>
              <a:rPr lang="en-US" sz="1400" dirty="0"/>
              <a:t>Payment Facilitation (PayFac) is the latest innovation in merchant acquiring, providing  </a:t>
            </a:r>
            <a:r>
              <a:rPr lang="en-US" sz="1400" b="1" dirty="0"/>
              <a:t>frictionless merchant onboarding, enrollment and automated risk/underwriting procedures</a:t>
            </a:r>
            <a:r>
              <a:rPr lang="en-US" sz="1400" dirty="0"/>
              <a:t> - which have traditionally been very manual processes - to provide for mass adoption and scale in short order by way of a leveraged distribution model (one-to-many). Our </a:t>
            </a:r>
            <a:r>
              <a:rPr lang="en-US" sz="1400" b="1" dirty="0"/>
              <a:t>differentiated go-to-market strategy </a:t>
            </a:r>
            <a:r>
              <a:rPr lang="en-US" sz="1400" dirty="0"/>
              <a:t>creates loyalty and enhances customer value of the Integrated Software Vendors (ISVs) we serve. ISVs are now able to </a:t>
            </a:r>
            <a:r>
              <a:rPr lang="en-US" sz="1400" b="1" dirty="0"/>
              <a:t>monetize payments </a:t>
            </a:r>
            <a:r>
              <a:rPr lang="en-US" sz="1400" dirty="0"/>
              <a:t>flowing through their software applications, turning payments from a cost center to a revenue generating business unit. </a:t>
            </a:r>
          </a:p>
          <a:p>
            <a:pPr algn="l"/>
            <a:endParaRPr lang="en-US" sz="2800" b="1" dirty="0">
              <a:latin typeface="Arial Narrow" panose="020B0606020202030204" pitchFamily="34" charset="0"/>
            </a:endParaRPr>
          </a:p>
        </p:txBody>
      </p:sp>
      <p:sp>
        <p:nvSpPr>
          <p:cNvPr id="4" name="Freeform: Shape 37">
            <a:extLst>
              <a:ext uri="{FF2B5EF4-FFF2-40B4-BE49-F238E27FC236}">
                <a16:creationId xmlns:a16="http://schemas.microsoft.com/office/drawing/2014/main" id="{8E12E928-19DA-E9A7-EC08-F2E07733E6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0075" y="5381820"/>
            <a:ext cx="5134634" cy="1504171"/>
          </a:xfrm>
          <a:custGeom>
            <a:avLst/>
            <a:gdLst>
              <a:gd name="connsiteX0" fmla="*/ 0 w 4432300"/>
              <a:gd name="connsiteY0" fmla="*/ 6883400 h 6972300"/>
              <a:gd name="connsiteX1" fmla="*/ 1079500 w 4432300"/>
              <a:gd name="connsiteY1" fmla="*/ 0 h 6972300"/>
              <a:gd name="connsiteX2" fmla="*/ 4432300 w 4432300"/>
              <a:gd name="connsiteY2" fmla="*/ 6972300 h 6972300"/>
              <a:gd name="connsiteX3" fmla="*/ 12700 w 4432300"/>
              <a:gd name="connsiteY3" fmla="*/ 6934200 h 6972300"/>
              <a:gd name="connsiteX4" fmla="*/ 0 w 4432300"/>
              <a:gd name="connsiteY4" fmla="*/ 6883400 h 6972300"/>
              <a:gd name="connsiteX0" fmla="*/ 5058 w 4437358"/>
              <a:gd name="connsiteY0" fmla="*/ 8599262 h 8688162"/>
              <a:gd name="connsiteX1" fmla="*/ 0 w 4437358"/>
              <a:gd name="connsiteY1" fmla="*/ 0 h 8688162"/>
              <a:gd name="connsiteX2" fmla="*/ 4437358 w 4437358"/>
              <a:gd name="connsiteY2" fmla="*/ 8688162 h 8688162"/>
              <a:gd name="connsiteX3" fmla="*/ 17758 w 4437358"/>
              <a:gd name="connsiteY3" fmla="*/ 8650062 h 8688162"/>
              <a:gd name="connsiteX4" fmla="*/ 5058 w 4437358"/>
              <a:gd name="connsiteY4" fmla="*/ 8599262 h 8688162"/>
              <a:gd name="connsiteX0" fmla="*/ 5058 w 5624233"/>
              <a:gd name="connsiteY0" fmla="*/ 8599262 h 8747400"/>
              <a:gd name="connsiteX1" fmla="*/ 0 w 5624233"/>
              <a:gd name="connsiteY1" fmla="*/ 0 h 8747400"/>
              <a:gd name="connsiteX2" fmla="*/ 5624233 w 5624233"/>
              <a:gd name="connsiteY2" fmla="*/ 8747400 h 8747400"/>
              <a:gd name="connsiteX3" fmla="*/ 17758 w 5624233"/>
              <a:gd name="connsiteY3" fmla="*/ 8650062 h 8747400"/>
              <a:gd name="connsiteX4" fmla="*/ 5058 w 5624233"/>
              <a:gd name="connsiteY4" fmla="*/ 8599262 h 8747400"/>
              <a:gd name="connsiteX0" fmla="*/ 0 w 5619175"/>
              <a:gd name="connsiteY0" fmla="*/ 4393400 h 4541538"/>
              <a:gd name="connsiteX1" fmla="*/ 5173 w 5619175"/>
              <a:gd name="connsiteY1" fmla="*/ 0 h 4541538"/>
              <a:gd name="connsiteX2" fmla="*/ 5619175 w 5619175"/>
              <a:gd name="connsiteY2" fmla="*/ 4541538 h 4541538"/>
              <a:gd name="connsiteX3" fmla="*/ 12700 w 5619175"/>
              <a:gd name="connsiteY3" fmla="*/ 4444200 h 4541538"/>
              <a:gd name="connsiteX4" fmla="*/ 0 w 5619175"/>
              <a:gd name="connsiteY4" fmla="*/ 4393400 h 454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19175" h="4541538">
                <a:moveTo>
                  <a:pt x="0" y="4393400"/>
                </a:moveTo>
                <a:cubicBezTo>
                  <a:pt x="1724" y="2928933"/>
                  <a:pt x="3449" y="1464467"/>
                  <a:pt x="5173" y="0"/>
                </a:cubicBezTo>
                <a:lnTo>
                  <a:pt x="5619175" y="4541538"/>
                </a:lnTo>
                <a:lnTo>
                  <a:pt x="12700" y="4444200"/>
                </a:lnTo>
                <a:lnTo>
                  <a:pt x="0" y="43934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: Shape 37">
            <a:extLst>
              <a:ext uri="{FF2B5EF4-FFF2-40B4-BE49-F238E27FC236}">
                <a16:creationId xmlns:a16="http://schemas.microsoft.com/office/drawing/2014/main" id="{88F127DB-26EF-DC30-DC59-4A0B873617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59250" y="3388694"/>
            <a:ext cx="2535608" cy="3447513"/>
          </a:xfrm>
          <a:custGeom>
            <a:avLst/>
            <a:gdLst>
              <a:gd name="connsiteX0" fmla="*/ 0 w 4432300"/>
              <a:gd name="connsiteY0" fmla="*/ 6883400 h 6972300"/>
              <a:gd name="connsiteX1" fmla="*/ 1079500 w 4432300"/>
              <a:gd name="connsiteY1" fmla="*/ 0 h 6972300"/>
              <a:gd name="connsiteX2" fmla="*/ 4432300 w 4432300"/>
              <a:gd name="connsiteY2" fmla="*/ 6972300 h 6972300"/>
              <a:gd name="connsiteX3" fmla="*/ 12700 w 4432300"/>
              <a:gd name="connsiteY3" fmla="*/ 6934200 h 6972300"/>
              <a:gd name="connsiteX4" fmla="*/ 0 w 4432300"/>
              <a:gd name="connsiteY4" fmla="*/ 6883400 h 6972300"/>
              <a:gd name="connsiteX0" fmla="*/ 5058 w 4437358"/>
              <a:gd name="connsiteY0" fmla="*/ 8599262 h 8688162"/>
              <a:gd name="connsiteX1" fmla="*/ 0 w 4437358"/>
              <a:gd name="connsiteY1" fmla="*/ 0 h 8688162"/>
              <a:gd name="connsiteX2" fmla="*/ 4437358 w 4437358"/>
              <a:gd name="connsiteY2" fmla="*/ 8688162 h 8688162"/>
              <a:gd name="connsiteX3" fmla="*/ 17758 w 4437358"/>
              <a:gd name="connsiteY3" fmla="*/ 8650062 h 8688162"/>
              <a:gd name="connsiteX4" fmla="*/ 5058 w 4437358"/>
              <a:gd name="connsiteY4" fmla="*/ 8599262 h 8688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7358" h="8688162">
                <a:moveTo>
                  <a:pt x="5058" y="8599262"/>
                </a:moveTo>
                <a:lnTo>
                  <a:pt x="0" y="0"/>
                </a:lnTo>
                <a:lnTo>
                  <a:pt x="4437358" y="8688162"/>
                </a:lnTo>
                <a:lnTo>
                  <a:pt x="17758" y="8650062"/>
                </a:lnTo>
                <a:lnTo>
                  <a:pt x="5058" y="859926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9BE531-C8C5-5B7C-7593-E92A937E763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953158" y="722017"/>
            <a:ext cx="6031244" cy="4848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3600" b="1" dirty="0">
                <a:solidFill>
                  <a:srgbClr val="FFC201"/>
                </a:solidFill>
                <a:latin typeface="Bernard MT Condensed" panose="02050806060905020404" pitchFamily="18" charset="0"/>
              </a:rPr>
              <a:t>PAYMENT FACILITATION</a:t>
            </a:r>
          </a:p>
          <a:p>
            <a:pPr algn="l"/>
            <a:endParaRPr lang="en-US" b="1" dirty="0">
              <a:solidFill>
                <a:srgbClr val="FFC20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0637E65-1D4A-F8D0-22FD-15B30DC1D2D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829281" y="4968508"/>
            <a:ext cx="20019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400" b="1" dirty="0">
                <a:latin typeface="Arial Narrow" panose="020B0606020202030204" pitchFamily="34" charset="0"/>
              </a:rPr>
              <a:t>PAYFAC </a:t>
            </a:r>
          </a:p>
          <a:p>
            <a:pPr algn="ctr">
              <a:lnSpc>
                <a:spcPts val="1600"/>
              </a:lnSpc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REVENUE GROWTH</a:t>
            </a:r>
          </a:p>
          <a:p>
            <a:pPr algn="ctr">
              <a:lnSpc>
                <a:spcPts val="1600"/>
              </a:lnSpc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2023 VS 2022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CEFA9EC-5ECB-6056-553B-F3D7CF0DD0C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63504" y="6299146"/>
            <a:ext cx="11623439" cy="362426"/>
            <a:chOff x="363504" y="6299146"/>
            <a:chExt cx="11623439" cy="36242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B565ABF-4DD5-5498-7615-6BF4FAF820E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513" y="6306970"/>
              <a:ext cx="1170373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Nasdaq: USIO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50180C8-1F27-8B16-0129-9350122D4E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3504" y="6306970"/>
              <a:ext cx="1170373" cy="292605"/>
            </a:xfrm>
            <a:prstGeom prst="rect">
              <a:avLst/>
            </a:prstGeom>
            <a:no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19B3F48-9939-9C19-7CA7-D46310B26AA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82997" y="6299146"/>
              <a:ext cx="845254" cy="2458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usio.com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BEAD5B3-1B1E-4E1D-0830-ECC6E3D0AEA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536718" y="6326748"/>
              <a:ext cx="450225" cy="334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9</a:t>
              </a:r>
            </a:p>
          </p:txBody>
        </p:sp>
      </p:grp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2941BCD1-152B-17BB-6A2E-D4CF8E20820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40" b="6868"/>
          <a:stretch/>
        </p:blipFill>
        <p:spPr>
          <a:xfrm>
            <a:off x="10608775" y="363839"/>
            <a:ext cx="1291929" cy="3764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5CE6540-3D68-3AB8-4BD3-D368C0453A8C}"/>
              </a:ext>
            </a:extLst>
          </p:cNvPr>
          <p:cNvSpPr txBox="1">
            <a:spLocks/>
          </p:cNvSpPr>
          <p:nvPr/>
        </p:nvSpPr>
        <p:spPr>
          <a:xfrm>
            <a:off x="3355071" y="4968508"/>
            <a:ext cx="1685090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 2023 REVENUE</a:t>
            </a:r>
          </a:p>
          <a:p>
            <a:pPr algn="ctr">
              <a:lnSpc>
                <a:spcPts val="1600"/>
              </a:lnSpc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(includes all card)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B70BF0-D35C-B71F-3BCC-63933E95036B}"/>
              </a:ext>
            </a:extLst>
          </p:cNvPr>
          <p:cNvSpPr txBox="1">
            <a:spLocks/>
          </p:cNvSpPr>
          <p:nvPr/>
        </p:nvSpPr>
        <p:spPr>
          <a:xfrm>
            <a:off x="3622086" y="4550146"/>
            <a:ext cx="1177855" cy="3103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120"/>
              </a:lnSpc>
            </a:pPr>
            <a:r>
              <a:rPr lang="en-US" sz="3200" b="1" dirty="0">
                <a:solidFill>
                  <a:srgbClr val="FFC201"/>
                </a:solidFill>
                <a:latin typeface="Bernard MT Condensed" panose="02050806060905020404" pitchFamily="18" charset="0"/>
              </a:rPr>
              <a:t>34%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A873C4-FE99-1BBE-75AE-820BBCEFD0A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035014" y="3820775"/>
            <a:ext cx="63519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63513C-258D-D59F-E34E-8A9AAF765F23}"/>
              </a:ext>
            </a:extLst>
          </p:cNvPr>
          <p:cNvCxnSpPr>
            <a:cxnSpLocks noGrp="1" noRot="1" noMove="1" noResize="1" noEditPoints="1" noAdjustHandles="1" noChangeArrowheads="1" noChangeShapeType="1"/>
            <a:endCxn id="87" idx="1"/>
          </p:cNvCxnSpPr>
          <p:nvPr/>
        </p:nvCxnSpPr>
        <p:spPr>
          <a:xfrm flipV="1">
            <a:off x="8529455" y="1309929"/>
            <a:ext cx="0" cy="45496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0046550-01B2-F0E9-DAE4-B29D00E10A1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17412" y="1138245"/>
            <a:ext cx="2143912" cy="343368"/>
            <a:chOff x="8526298" y="1592270"/>
            <a:chExt cx="2143912" cy="343368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7F40CB20-339B-56F9-6BE2-70FE0F2A1EF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526298" y="1616724"/>
              <a:ext cx="2131869" cy="278675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6DEFC2B-BB4B-565B-9094-0C9789069DC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538341" y="1592270"/>
              <a:ext cx="2131869" cy="34336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ts val="19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HOW WE MAKE MONEY</a:t>
              </a:r>
            </a:p>
          </p:txBody>
        </p: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A0FAED16-C7B1-CA30-D097-6EB5B154CC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678912" y="5296943"/>
            <a:ext cx="2518491" cy="4637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*Retail pricing isn’t fixed. Pricing varies based on ISV/vertical. Not indicative of all ISVs.</a:t>
            </a:r>
          </a:p>
          <a:p>
            <a:pPr algn="l"/>
            <a:endParaRPr lang="en-US" sz="1600" b="1" dirty="0">
              <a:latin typeface="Arial Narrow" panose="020B0606020202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353383-1C05-B78A-7FF9-9BFC6DD0D8B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5207974" y="3879634"/>
            <a:ext cx="0" cy="19196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3003F3F3-C28B-0F41-C04C-7668F5EA13D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829281" y="4550146"/>
            <a:ext cx="2022541" cy="3103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3120"/>
              </a:lnSpc>
            </a:pPr>
            <a:r>
              <a:rPr lang="en-US" sz="3200" b="1" dirty="0">
                <a:solidFill>
                  <a:srgbClr val="FFC201"/>
                </a:solidFill>
                <a:latin typeface="Bernard MT Condensed" panose="02050806060905020404" pitchFamily="18" charset="0"/>
              </a:rPr>
              <a:t>25%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53B72C-1012-2660-7E5D-CD97AC9F797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651694" y="2039052"/>
            <a:ext cx="2117398" cy="3568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1600"/>
              </a:lnSpc>
            </a:pPr>
            <a:endParaRPr lang="en-US" sz="1400" b="1" dirty="0">
              <a:latin typeface="Arial Narrow" panose="020B06060202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2B4B1-CA51-F5C8-50AE-7570AD6CED2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678912" y="2217878"/>
            <a:ext cx="1504489" cy="6453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1600"/>
              </a:lnSpc>
            </a:pPr>
            <a:r>
              <a:rPr lang="en-US" sz="1400" b="1" dirty="0">
                <a:latin typeface="Arial Narrow" panose="020B0606020202030204" pitchFamily="34" charset="0"/>
              </a:rPr>
              <a:t>REVENUE SHARED WITH ISV</a:t>
            </a:r>
          </a:p>
          <a:p>
            <a:pPr>
              <a:lnSpc>
                <a:spcPts val="1600"/>
              </a:lnSpc>
            </a:pPr>
            <a:r>
              <a:rPr lang="en-US" sz="1400" b="1" dirty="0">
                <a:latin typeface="Arial Narrow" panose="020B0606020202030204" pitchFamily="34" charset="0"/>
              </a:rPr>
              <a:t>GROSS MARGIN</a:t>
            </a:r>
          </a:p>
          <a:p>
            <a:pPr>
              <a:lnSpc>
                <a:spcPts val="1600"/>
              </a:lnSpc>
            </a:pPr>
            <a:endParaRPr lang="en-US" sz="1400" b="1" dirty="0">
              <a:latin typeface="Arial Narrow" panose="020B060602020203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253F06-A13D-D0F9-1FE9-E2AC0163914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8730017" y="3034279"/>
            <a:ext cx="202541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B7855A0-1F4C-6226-F9D4-883A16310FD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683331" y="3702695"/>
            <a:ext cx="1649962" cy="3568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1400" b="1" dirty="0">
                <a:latin typeface="Arial Narrow" panose="020B0606020202030204" pitchFamily="34" charset="0"/>
              </a:rPr>
              <a:t>OF GROSS NET MARGIN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7CB2E5-4C2B-36CC-0D50-3DB51889A2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664634" y="3183741"/>
            <a:ext cx="2661229" cy="4783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3600" b="1" dirty="0">
                <a:solidFill>
                  <a:srgbClr val="FFC201"/>
                </a:solidFill>
                <a:latin typeface="Bernard MT Condensed" panose="02050806060905020404" pitchFamily="18" charset="77"/>
              </a:rPr>
              <a:t>50%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94BAFE-614E-5423-8BA9-E69BF811DE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664634" y="4443645"/>
            <a:ext cx="922357" cy="4783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3600" b="1" dirty="0">
                <a:solidFill>
                  <a:srgbClr val="FFC201"/>
                </a:solidFill>
                <a:latin typeface="Bernard MT Condensed" panose="02050806060905020404" pitchFamily="18" charset="77"/>
              </a:rPr>
              <a:t>15%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575700E-5247-CB34-F7B0-304E4AF92A2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8743678" y="4376578"/>
            <a:ext cx="202541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074E8AB-B883-EFCE-25DC-8E3CBD0D36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646703" y="1690052"/>
            <a:ext cx="1510111" cy="479480"/>
            <a:chOff x="8646703" y="1774028"/>
            <a:chExt cx="1510111" cy="47948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7A20C8E-949E-F588-ADAB-8AE809A0C06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46703" y="1775207"/>
              <a:ext cx="1510111" cy="47830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3600" b="1" dirty="0">
                  <a:solidFill>
                    <a:srgbClr val="FFC201"/>
                  </a:solidFill>
                  <a:latin typeface="Bernard MT Condensed" panose="02050806060905020404" pitchFamily="18" charset="77"/>
                </a:rPr>
                <a:t>30%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35B309-2C11-DCAF-4453-4FE3E0F02E8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386195" y="1774028"/>
              <a:ext cx="52455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FFC201"/>
                  </a:solidFill>
                  <a:effectLst/>
                  <a:uLnTx/>
                  <a:uFillTx/>
                  <a:latin typeface="Bernard MT Condensed" panose="02050806060905020404" pitchFamily="18" charset="77"/>
                  <a:ea typeface="+mn-ea"/>
                  <a:cs typeface="+mn-cs"/>
                </a:rPr>
                <a:t>*</a:t>
              </a:r>
              <a:endParaRPr lang="en-US" sz="1100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758AD0B-0E5E-E278-60CB-AE3D79CC8C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699093" y="4946712"/>
            <a:ext cx="8256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 Narrow" panose="020B0606020202030204" pitchFamily="34" charset="0"/>
              </a:rPr>
              <a:t>TO USIO</a:t>
            </a:r>
          </a:p>
        </p:txBody>
      </p:sp>
    </p:spTree>
    <p:extLst>
      <p:ext uri="{BB962C8B-B14F-4D97-AF65-F5344CB8AC3E}">
        <p14:creationId xmlns:p14="http://schemas.microsoft.com/office/powerpoint/2010/main" val="2393113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7EEB1C-3415-90A4-8689-6902CC9F0801}"/>
              </a:ext>
            </a:extLst>
          </p:cNvPr>
          <p:cNvSpPr/>
          <p:nvPr/>
        </p:nvSpPr>
        <p:spPr>
          <a:xfrm>
            <a:off x="0" y="0"/>
            <a:ext cx="12765287" cy="7445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C003CF8A-DF59-5C12-33FD-952AA819BDFD}"/>
              </a:ext>
            </a:extLst>
          </p:cNvPr>
          <p:cNvCxnSpPr>
            <a:cxnSpLocks/>
          </p:cNvCxnSpPr>
          <p:nvPr/>
        </p:nvCxnSpPr>
        <p:spPr>
          <a:xfrm>
            <a:off x="12438718" y="-2703829"/>
            <a:ext cx="0" cy="221171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D76608-5BBB-3257-2946-3CDDB0FC4460}"/>
              </a:ext>
            </a:extLst>
          </p:cNvPr>
          <p:cNvSpPr>
            <a:spLocks/>
          </p:cNvSpPr>
          <p:nvPr/>
        </p:nvSpPr>
        <p:spPr>
          <a:xfrm>
            <a:off x="-2" y="0"/>
            <a:ext cx="12573002" cy="7445827"/>
          </a:xfrm>
          <a:custGeom>
            <a:avLst/>
            <a:gdLst>
              <a:gd name="connsiteX0" fmla="*/ 9331 w 12204441"/>
              <a:gd name="connsiteY0" fmla="*/ 0 h 6839338"/>
              <a:gd name="connsiteX1" fmla="*/ 12204441 w 12204441"/>
              <a:gd name="connsiteY1" fmla="*/ 6811347 h 6839338"/>
              <a:gd name="connsiteX2" fmla="*/ 0 w 12204441"/>
              <a:gd name="connsiteY2" fmla="*/ 6839338 h 6839338"/>
              <a:gd name="connsiteX3" fmla="*/ 9331 w 12204441"/>
              <a:gd name="connsiteY3" fmla="*/ 0 h 6839338"/>
              <a:gd name="connsiteX0" fmla="*/ 9331 w 12204441"/>
              <a:gd name="connsiteY0" fmla="*/ 0 h 6893213"/>
              <a:gd name="connsiteX1" fmla="*/ 12204441 w 12204441"/>
              <a:gd name="connsiteY1" fmla="*/ 6865222 h 6893213"/>
              <a:gd name="connsiteX2" fmla="*/ 0 w 12204441"/>
              <a:gd name="connsiteY2" fmla="*/ 6893213 h 6893213"/>
              <a:gd name="connsiteX3" fmla="*/ 9331 w 12204441"/>
              <a:gd name="connsiteY3" fmla="*/ 0 h 6893213"/>
              <a:gd name="connsiteX0" fmla="*/ 9331 w 12312883"/>
              <a:gd name="connsiteY0" fmla="*/ 0 h 6893213"/>
              <a:gd name="connsiteX1" fmla="*/ 12312883 w 12312883"/>
              <a:gd name="connsiteY1" fmla="*/ 6854447 h 6893213"/>
              <a:gd name="connsiteX2" fmla="*/ 0 w 12312883"/>
              <a:gd name="connsiteY2" fmla="*/ 6893213 h 6893213"/>
              <a:gd name="connsiteX3" fmla="*/ 9331 w 12312883"/>
              <a:gd name="connsiteY3" fmla="*/ 0 h 6893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12883" h="6893213">
                <a:moveTo>
                  <a:pt x="9331" y="0"/>
                </a:moveTo>
                <a:lnTo>
                  <a:pt x="12312883" y="6854447"/>
                </a:lnTo>
                <a:lnTo>
                  <a:pt x="0" y="6893213"/>
                </a:lnTo>
                <a:cubicBezTo>
                  <a:pt x="3110" y="4613434"/>
                  <a:pt x="6221" y="2279779"/>
                  <a:pt x="9331" y="0"/>
                </a:cubicBezTo>
                <a:close/>
              </a:path>
            </a:pathLst>
          </a:custGeom>
          <a:gradFill>
            <a:gsLst>
              <a:gs pos="31000">
                <a:schemeClr val="tx1">
                  <a:lumMod val="99000"/>
                  <a:alpha val="77000"/>
                </a:schemeClr>
              </a:gs>
              <a:gs pos="85000">
                <a:schemeClr val="bg2">
                  <a:lumMod val="25000"/>
                  <a:alpha val="86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D451225-276D-436C-DC3F-C5C43F215437}"/>
              </a:ext>
            </a:extLst>
          </p:cNvPr>
          <p:cNvSpPr>
            <a:spLocks/>
          </p:cNvSpPr>
          <p:nvPr/>
        </p:nvSpPr>
        <p:spPr>
          <a:xfrm flipH="1">
            <a:off x="-2" y="200024"/>
            <a:ext cx="8380359" cy="7245803"/>
          </a:xfrm>
          <a:custGeom>
            <a:avLst/>
            <a:gdLst>
              <a:gd name="connsiteX0" fmla="*/ 37323 w 8462865"/>
              <a:gd name="connsiteY0" fmla="*/ 2090057 h 5225143"/>
              <a:gd name="connsiteX1" fmla="*/ 8462865 w 8462865"/>
              <a:gd name="connsiteY1" fmla="*/ 0 h 5225143"/>
              <a:gd name="connsiteX2" fmla="*/ 8462865 w 8462865"/>
              <a:gd name="connsiteY2" fmla="*/ 4786604 h 5225143"/>
              <a:gd name="connsiteX3" fmla="*/ 5570376 w 8462865"/>
              <a:gd name="connsiteY3" fmla="*/ 5225143 h 5225143"/>
              <a:gd name="connsiteX4" fmla="*/ 0 w 8462865"/>
              <a:gd name="connsiteY4" fmla="*/ 2043404 h 5225143"/>
              <a:gd name="connsiteX0" fmla="*/ 46848 w 8472390"/>
              <a:gd name="connsiteY0" fmla="*/ 2090057 h 5225143"/>
              <a:gd name="connsiteX1" fmla="*/ 8472390 w 8472390"/>
              <a:gd name="connsiteY1" fmla="*/ 0 h 5225143"/>
              <a:gd name="connsiteX2" fmla="*/ 8472390 w 8472390"/>
              <a:gd name="connsiteY2" fmla="*/ 4786604 h 5225143"/>
              <a:gd name="connsiteX3" fmla="*/ 5579901 w 8472390"/>
              <a:gd name="connsiteY3" fmla="*/ 5225143 h 5225143"/>
              <a:gd name="connsiteX4" fmla="*/ 0 w 8472390"/>
              <a:gd name="connsiteY4" fmla="*/ 2091029 h 5225143"/>
              <a:gd name="connsiteX0" fmla="*/ 46848 w 8472390"/>
              <a:gd name="connsiteY0" fmla="*/ 2090057 h 5244193"/>
              <a:gd name="connsiteX1" fmla="*/ 8472390 w 8472390"/>
              <a:gd name="connsiteY1" fmla="*/ 0 h 5244193"/>
              <a:gd name="connsiteX2" fmla="*/ 8472390 w 8472390"/>
              <a:gd name="connsiteY2" fmla="*/ 4786604 h 5244193"/>
              <a:gd name="connsiteX3" fmla="*/ 5560851 w 8472390"/>
              <a:gd name="connsiteY3" fmla="*/ 5244193 h 5244193"/>
              <a:gd name="connsiteX4" fmla="*/ 0 w 8472390"/>
              <a:gd name="connsiteY4" fmla="*/ 2091029 h 5244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2390" h="5244193">
                <a:moveTo>
                  <a:pt x="46848" y="2090057"/>
                </a:moveTo>
                <a:lnTo>
                  <a:pt x="8472390" y="0"/>
                </a:lnTo>
                <a:lnTo>
                  <a:pt x="8472390" y="4786604"/>
                </a:lnTo>
                <a:lnTo>
                  <a:pt x="5560851" y="5244193"/>
                </a:lnTo>
                <a:lnTo>
                  <a:pt x="0" y="2091029"/>
                </a:lnTo>
              </a:path>
            </a:pathLst>
          </a:custGeom>
          <a:gradFill flip="none" rotWithShape="1">
            <a:gsLst>
              <a:gs pos="34000">
                <a:schemeClr val="tx1">
                  <a:alpha val="66000"/>
                </a:schemeClr>
              </a:gs>
              <a:gs pos="100000">
                <a:schemeClr val="bg2">
                  <a:lumMod val="25000"/>
                  <a:alpha val="26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picture containing text, tableware, clipart, dishware&#10;&#10;Description automatically generated">
            <a:extLst>
              <a:ext uri="{FF2B5EF4-FFF2-40B4-BE49-F238E27FC236}">
                <a16:creationId xmlns:a16="http://schemas.microsoft.com/office/drawing/2014/main" id="{66B2740F-8ABD-6778-887D-7F05C3A7B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289" y="3225242"/>
            <a:ext cx="2787144" cy="959968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A3A51DA-3841-9EA3-66B8-4DD610189A45}"/>
              </a:ext>
            </a:extLst>
          </p:cNvPr>
          <p:cNvCxnSpPr>
            <a:cxnSpLocks/>
          </p:cNvCxnSpPr>
          <p:nvPr/>
        </p:nvCxnSpPr>
        <p:spPr>
          <a:xfrm>
            <a:off x="5235782" y="2779634"/>
            <a:ext cx="0" cy="20604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B037B32-8EE8-75A3-8B17-152B470D86D4}"/>
              </a:ext>
            </a:extLst>
          </p:cNvPr>
          <p:cNvSpPr/>
          <p:nvPr/>
        </p:nvSpPr>
        <p:spPr>
          <a:xfrm>
            <a:off x="2838450" y="1733550"/>
            <a:ext cx="1979475" cy="43815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9CD338-7F0C-2083-9E69-A80E283D9E02}"/>
              </a:ext>
            </a:extLst>
          </p:cNvPr>
          <p:cNvSpPr txBox="1"/>
          <p:nvPr/>
        </p:nvSpPr>
        <p:spPr>
          <a:xfrm>
            <a:off x="5978013" y="1002890"/>
            <a:ext cx="4562168" cy="3528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endParaRPr lang="en-US" sz="2800" b="1" dirty="0">
              <a:latin typeface="Arial Narrow" panose="020B0606020202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FC45AC-6AC9-DD98-2C71-67DA2988F791}"/>
              </a:ext>
            </a:extLst>
          </p:cNvPr>
          <p:cNvSpPr txBox="1"/>
          <p:nvPr/>
        </p:nvSpPr>
        <p:spPr>
          <a:xfrm>
            <a:off x="5614802" y="3025032"/>
            <a:ext cx="63811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en-US" sz="2400" b="1" dirty="0">
                <a:solidFill>
                  <a:schemeClr val="bg1"/>
                </a:solidFill>
              </a:rPr>
              <a:t>Chris Ross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</a:p>
          <a:p>
            <a:pPr marR="0" algn="l" rtl="0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Director, Partnership Development</a:t>
            </a:r>
          </a:p>
          <a:p>
            <a:pPr marR="0" algn="l" rtl="0"/>
            <a:r>
              <a:rPr lang="en-US" sz="2400" b="1" dirty="0">
                <a:solidFill>
                  <a:srgbClr val="FFCF01"/>
                </a:solidFill>
              </a:rPr>
              <a:t>m. 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970-420-5903</a:t>
            </a:r>
          </a:p>
          <a:p>
            <a:pPr marR="0" algn="l" rtl="0"/>
            <a:r>
              <a:rPr lang="en-US" sz="2400" b="1" dirty="0">
                <a:solidFill>
                  <a:srgbClr val="FFCF01"/>
                </a:solidFill>
              </a:rPr>
              <a:t>e.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chris.ross@usio.com</a:t>
            </a:r>
            <a:endParaRPr lang="en-US" sz="2800" b="0" i="0" u="none" strike="noStrike" baseline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519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Autofit/>
      </a:bodyPr>
      <a:lstStyle>
        <a:defPPr algn="l">
          <a:defRPr sz="2800" b="1" dirty="0" smtClean="0">
            <a:latin typeface="Arial Narrow" panose="020B0606020202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91D65F4D65EE4381C3C2AF3F734570" ma:contentTypeVersion="7" ma:contentTypeDescription="Create a new document." ma:contentTypeScope="" ma:versionID="9ae08b433451870c18c8907ac5b6ebd7">
  <xsd:schema xmlns:xsd="http://www.w3.org/2001/XMLSchema" xmlns:xs="http://www.w3.org/2001/XMLSchema" xmlns:p="http://schemas.microsoft.com/office/2006/metadata/properties" xmlns:ns3="54a51da6-81a3-4473-912d-cec4ba24e2ed" xmlns:ns4="13d1aec9-a003-489a-9117-ba85610d6e40" targetNamespace="http://schemas.microsoft.com/office/2006/metadata/properties" ma:root="true" ma:fieldsID="bccbfa1f7c1a28c8edd0b87620a4c041" ns3:_="" ns4:_="">
    <xsd:import namespace="54a51da6-81a3-4473-912d-cec4ba24e2ed"/>
    <xsd:import namespace="13d1aec9-a003-489a-9117-ba85610d6e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a51da6-81a3-4473-912d-cec4ba24e2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d1aec9-a003-489a-9117-ba85610d6e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��
</file>

<file path=customXml/itemProps1.xml><?xml version="1.0" encoding="utf-8"?>
<ds:datastoreItem xmlns:ds="http://schemas.openxmlformats.org/officeDocument/2006/customXml" ds:itemID="{7262455C-B7D2-4191-B0F7-FC015C84FB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ABEB9D-1056-42C2-A16F-46390B93F1BE}">
  <ds:schemaRefs>
    <ds:schemaRef ds:uri="13d1aec9-a003-489a-9117-ba85610d6e40"/>
    <ds:schemaRef ds:uri="54a51da6-81a3-4473-912d-cec4ba24e2e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737D13E-3076-451B-984E-09BBF041BF15}">
  <ds:schemaRefs>
    <ds:schemaRef ds:uri="13d1aec9-a003-489a-9117-ba85610d6e40"/>
    <ds:schemaRef ds:uri="54a51da6-81a3-4473-912d-cec4ba24e2e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00735CF3-8FBE-4BCA-832E-710BC193800F}">
  <ds:schemaRefs>
    <ds:schemaRef ds:uri="http://www.w3.org/2001/XMLSchema"/>
    <ds:schemaRef ds:uri="pb-wrapper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67241</TotalTime>
  <Words>1028</Words>
  <Application>Microsoft Office PowerPoint</Application>
  <PresentationFormat>Widescreen</PresentationFormat>
  <Paragraphs>175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Abril Text</vt:lpstr>
      <vt:lpstr>Aptos Narrow</vt:lpstr>
      <vt:lpstr>Arial</vt:lpstr>
      <vt:lpstr>Arial Narrow</vt:lpstr>
      <vt:lpstr>Bernard MT Condensed</vt:lpstr>
      <vt:lpstr>Calibri</vt:lpstr>
      <vt:lpstr>Calibri Light</vt:lpstr>
      <vt:lpstr>Courier New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Kimberly Fahey</dc:creator>
  <cp:lastModifiedBy>Chris Ross</cp:lastModifiedBy>
  <cp:revision>569</cp:revision>
  <cp:lastPrinted>2022-03-29T00:30:05Z</cp:lastPrinted>
  <dcterms:created xsi:type="dcterms:W3CDTF">2020-06-02T15:28:19Z</dcterms:created>
  <dcterms:modified xsi:type="dcterms:W3CDTF">2025-04-18T16:17:48Z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0x0101003A91D65F4D65EE4381C3C2AF3F734570</vt:lpwstr>
  </property>
</Properties>
</file>