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3534" r:id="rId4"/>
    <p:sldId id="3533" r:id="rId5"/>
    <p:sldId id="3544" r:id="rId6"/>
    <p:sldId id="3538" r:id="rId7"/>
    <p:sldId id="3545" r:id="rId8"/>
    <p:sldId id="3546" r:id="rId9"/>
    <p:sldId id="3537" r:id="rId10"/>
    <p:sldId id="3547" r:id="rId11"/>
    <p:sldId id="354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E65"/>
    <a:srgbClr val="FFCF01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0318226341604"/>
          <c:y val="3.0829124978641813E-2"/>
          <c:w val="0.6101804872047244"/>
          <c:h val="0.770788092348173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1 Rank 2022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Integrated Payment Solutions</c:v>
                </c:pt>
                <c:pt idx="1">
                  <c:v>Card Issuing Solutions</c:v>
                </c:pt>
                <c:pt idx="2">
                  <c:v>Bill Print &amp; Mail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CA-4201-AAEE-9A6F4CC140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Page 1 Rank 2023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Integrated Payment Solutions</c:v>
                </c:pt>
                <c:pt idx="1">
                  <c:v>Card Issuing Solutions</c:v>
                </c:pt>
                <c:pt idx="2">
                  <c:v>Bill Print &amp; Mail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0.06</c:v>
                </c:pt>
                <c:pt idx="1">
                  <c:v>0.03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CA-4201-AAEE-9A6F4CC140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Page 1 Rank 2024</c:v>
                </c:pt>
              </c:strCache>
            </c:strRef>
          </c:tx>
          <c:spPr>
            <a:solidFill>
              <a:srgbClr val="011E6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Integrated Payment Solutions</c:v>
                </c:pt>
                <c:pt idx="1">
                  <c:v>Card Issuing Solutions</c:v>
                </c:pt>
                <c:pt idx="2">
                  <c:v>Bill Print &amp; Mail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0.5</c:v>
                </c:pt>
                <c:pt idx="1">
                  <c:v>0.35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CA-4201-AAEE-9A6F4CC140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1 Rank 2025</c:v>
                </c:pt>
              </c:strCache>
            </c:strRef>
          </c:tx>
          <c:spPr>
            <a:solidFill>
              <a:srgbClr val="FFCF0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Integrated Payment Solutions</c:v>
                </c:pt>
                <c:pt idx="1">
                  <c:v>Card Issuing Solutions</c:v>
                </c:pt>
                <c:pt idx="2">
                  <c:v>Bill Print &amp; Mail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0.9</c:v>
                </c:pt>
                <c:pt idx="1">
                  <c:v>0.75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CA-4201-AAEE-9A6F4CC14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52"/>
        <c:axId val="1501347279"/>
        <c:axId val="1501317519"/>
      </c:barChart>
      <c:catAx>
        <c:axId val="1501347279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317519"/>
        <c:crosses val="autoZero"/>
        <c:auto val="1"/>
        <c:lblAlgn val="ctr"/>
        <c:lblOffset val="100"/>
        <c:noMultiLvlLbl val="0"/>
      </c:catAx>
      <c:valAx>
        <c:axId val="1501317519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347279"/>
        <c:crosses val="autoZero"/>
        <c:crossBetween val="between"/>
        <c:majorUnit val="0.2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DA26A-5279-46D9-9317-ED07EE9189C7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3D1B0-EF69-40A4-941A-AF16ACE113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329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0626D-9CDF-6C8D-2E05-758D5FD0C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7E522-D2A0-DB7E-BF58-2FDC1958A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CA0FD-598E-4ACF-1D23-0E8015ECF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AF866-BC5B-CB29-E267-A494D06FB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0A4E6-79A0-4C0C-5900-8B9BBAB0B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11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DA0F0-772B-259D-4EEB-C6568C5F5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B358E-3832-AEAE-0631-0ED50992D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F4CFE-BBC1-E4B3-5E4A-7E141E90C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F926C-71BB-268C-C03D-AC7B4DBD8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B87A7-9DA8-C495-858D-9CC3A691E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398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8DB6C-6610-744E-A2C2-FA4FED4D5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A362A-6DF3-6A91-735D-C5F136FCC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210BA-E010-ECB8-F0AF-61897EBFB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8D804-CB3F-0435-7942-6597F5F8C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E98AC-C19B-E716-724C-183F5B74E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37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A8F7-AE28-658E-D5BE-A63F948B8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F0906-160A-01ED-334B-E23C9563F6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F8989-F936-CC28-DD08-4D5953075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C6148E-9783-C4A2-E6FD-40562C09F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71155-0468-D23C-1F16-BC30157DD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0260F-2479-8F96-FBC2-0323C95C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4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3DB2A-B2CF-CE19-B1D8-2EF152C46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3196EF-9C23-B06A-8572-32DDD5408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05C60-514F-EB5C-6ECD-F2DDCE3AA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7ED723-8876-26AA-1940-BD1C0554AC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27ADEF-5F71-807F-E46D-E9461C40A5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81BB4A-975C-3E14-0D61-9A698EE02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9FC2EC-E0F6-2456-A001-3078BD39B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AF744E-1255-4961-3064-71737023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11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9EBE0-5124-0253-7165-BCA8EC6A7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BA99AA-3FCB-87D4-33B3-BC103C2D8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6E95EA-F37A-A54B-D7DA-E81EBC911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FC9853-5E7F-E59F-843F-370139AEE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7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87B4A-F6AE-F6AA-AC79-6D03D8BF9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B0E963-DE48-AAF2-BC0C-3C748D560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7181C-533E-1543-4E53-7DEE67069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131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7DC74-14F9-8644-61FD-925ABC38B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B8A2E-A725-C36B-1223-AC559A31D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EB5B3-FFF1-D58F-D903-C6357E561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B026D-4D39-23E5-5C2F-B15750AF0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2CCBA-A8B7-6DFB-CF1A-CE08AF562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B72DD-1E18-E4B0-0C47-3D192909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953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F86F3-CBCC-9F6A-FD12-831FF4059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A321ED-E548-79D8-5099-A4A9BC494B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BF765-D44C-19FD-BD81-66B190937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80215-5908-53AB-9894-D9CE4C4E5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AAB9B-739D-28A5-663E-1788F2D52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87BC8-1BA4-C956-C655-61150227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94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BBA18-D307-7DEB-A4B1-F1A3ECBE0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CE6149-8709-7C8C-9C4E-08D6FCF56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74EBD-2137-3562-6B21-410257996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1959D-AE96-13CF-23A1-58FEA390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7F7E8-005B-6094-0DAA-EED9BA6F1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53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99E5AC-450F-8BC9-60DC-313DF8B89F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FE1A4-1AB9-AE2B-449D-2557610B6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E4A67-541E-061A-2517-66CF729CF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085F4-8AAB-6D74-13F6-5C4CDD52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0BB7E-99BB-254F-B62D-8B0C458C8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38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8C1A4F-304C-2BFF-C736-D15A5F81B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138A5-6830-2EB8-F4E9-C89BCF565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E63E7-3A4C-11F6-BF15-D930D22956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F948C5-8FC9-44B2-90C3-F9B2373B1BA6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B9589-1B93-C504-9983-138E14071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8DE2D-E48C-0C00-6EBC-4ECE3B871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3AAB4-2E8F-4D67-B7CC-4D82C7C4E2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51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118985-F136-BE21-EDF9-272E3A57D155}"/>
              </a:ext>
            </a:extLst>
          </p:cNvPr>
          <p:cNvSpPr/>
          <p:nvPr/>
        </p:nvSpPr>
        <p:spPr>
          <a:xfrm>
            <a:off x="5948129" y="0"/>
            <a:ext cx="6243870" cy="6858000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48C0854-1DED-89C7-D4DB-B8BDD2F33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454"/>
          <a:stretch/>
        </p:blipFill>
        <p:spPr>
          <a:xfrm>
            <a:off x="5864860" y="0"/>
            <a:ext cx="6327139" cy="68864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722C3B-6A82-90A6-3680-B0C878473D48}"/>
              </a:ext>
            </a:extLst>
          </p:cNvPr>
          <p:cNvSpPr txBox="1"/>
          <p:nvPr/>
        </p:nvSpPr>
        <p:spPr>
          <a:xfrm>
            <a:off x="1279149" y="4012500"/>
            <a:ext cx="6437697" cy="466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sz="2800" b="1" i="1" dirty="0">
                <a:solidFill>
                  <a:srgbClr val="011E65"/>
                </a:solidFill>
              </a:rPr>
              <a:t>How SEO Fuels Usio Sales</a:t>
            </a:r>
            <a:endParaRPr lang="en-US" sz="2800" b="1" i="1" dirty="0">
              <a:solidFill>
                <a:srgbClr val="011E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8857A4-05D1-8920-B24B-64F52A813299}"/>
              </a:ext>
            </a:extLst>
          </p:cNvPr>
          <p:cNvCxnSpPr>
            <a:cxnSpLocks/>
          </p:cNvCxnSpPr>
          <p:nvPr/>
        </p:nvCxnSpPr>
        <p:spPr>
          <a:xfrm flipV="1">
            <a:off x="1249760" y="415636"/>
            <a:ext cx="0" cy="2050838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8846FB-517F-3ED1-B2ED-23680B63FB68}"/>
              </a:ext>
            </a:extLst>
          </p:cNvPr>
          <p:cNvCxnSpPr>
            <a:cxnSpLocks/>
          </p:cNvCxnSpPr>
          <p:nvPr/>
        </p:nvCxnSpPr>
        <p:spPr>
          <a:xfrm>
            <a:off x="1246646" y="415636"/>
            <a:ext cx="9753863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1D81D5-636E-DC8A-2CF4-EC104B7B1C20}"/>
              </a:ext>
            </a:extLst>
          </p:cNvPr>
          <p:cNvCxnSpPr>
            <a:cxnSpLocks/>
          </p:cNvCxnSpPr>
          <p:nvPr/>
        </p:nvCxnSpPr>
        <p:spPr>
          <a:xfrm flipV="1">
            <a:off x="11005126" y="415636"/>
            <a:ext cx="0" cy="5107709"/>
          </a:xfrm>
          <a:prstGeom prst="line">
            <a:avLst/>
          </a:prstGeom>
          <a:ln>
            <a:solidFill>
              <a:srgbClr val="FFCF01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7B4A45-EF59-6CEA-3833-A77C2E60A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193" y="5797616"/>
            <a:ext cx="2258943" cy="7861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154BDE-C5EC-D560-4D43-CF84B2120F47}"/>
              </a:ext>
            </a:extLst>
          </p:cNvPr>
          <p:cNvSpPr txBox="1"/>
          <p:nvPr/>
        </p:nvSpPr>
        <p:spPr>
          <a:xfrm>
            <a:off x="1075920" y="2273332"/>
            <a:ext cx="9836931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800" b="1" dirty="0">
                <a:solidFill>
                  <a:srgbClr val="011E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</a:t>
            </a:r>
            <a:r>
              <a:rPr lang="en-US" sz="12800" b="1" dirty="0">
                <a:solidFill>
                  <a:srgbClr val="FFCF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OME</a:t>
            </a:r>
            <a:endParaRPr lang="en-US" sz="12800" dirty="0">
              <a:solidFill>
                <a:srgbClr val="FFCF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005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118985-F136-BE21-EDF9-272E3A57D155}"/>
              </a:ext>
            </a:extLst>
          </p:cNvPr>
          <p:cNvSpPr/>
          <p:nvPr/>
        </p:nvSpPr>
        <p:spPr>
          <a:xfrm>
            <a:off x="-49420" y="0"/>
            <a:ext cx="4159602" cy="6858000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48C0854-1DED-89C7-D4DB-B8BDD2F33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4037" y="-14244"/>
            <a:ext cx="4164219" cy="68864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722C3B-6A82-90A6-3680-B0C878473D48}"/>
              </a:ext>
            </a:extLst>
          </p:cNvPr>
          <p:cNvSpPr txBox="1"/>
          <p:nvPr/>
        </p:nvSpPr>
        <p:spPr>
          <a:xfrm>
            <a:off x="1895046" y="1488546"/>
            <a:ext cx="5578763" cy="1649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7200" b="1" dirty="0">
                <a:solidFill>
                  <a:srgbClr val="FFCF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</a:t>
            </a:r>
            <a:r>
              <a:rPr lang="en-US" sz="7200" b="1" dirty="0">
                <a:solidFill>
                  <a:srgbClr val="F7F7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SEO</a:t>
            </a:r>
            <a:endParaRPr lang="en-US" sz="4000" b="1" dirty="0">
              <a:solidFill>
                <a:srgbClr val="F7F7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8857A4-05D1-8920-B24B-64F52A813299}"/>
              </a:ext>
            </a:extLst>
          </p:cNvPr>
          <p:cNvCxnSpPr>
            <a:cxnSpLocks/>
          </p:cNvCxnSpPr>
          <p:nvPr/>
        </p:nvCxnSpPr>
        <p:spPr>
          <a:xfrm flipV="1">
            <a:off x="2133601" y="3011055"/>
            <a:ext cx="0" cy="3298157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8846FB-517F-3ED1-B2ED-23680B63FB68}"/>
              </a:ext>
            </a:extLst>
          </p:cNvPr>
          <p:cNvCxnSpPr>
            <a:cxnSpLocks/>
          </p:cNvCxnSpPr>
          <p:nvPr/>
        </p:nvCxnSpPr>
        <p:spPr>
          <a:xfrm>
            <a:off x="2133601" y="6309212"/>
            <a:ext cx="8871525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7B4A45-EF59-6CEA-3833-A77C2E60A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39" y="415636"/>
            <a:ext cx="1129472" cy="3930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FEFDD6C-A6BA-79B3-5138-9D367B241C55}"/>
              </a:ext>
            </a:extLst>
          </p:cNvPr>
          <p:cNvGrpSpPr>
            <a:grpSpLocks noChangeAspect="1"/>
          </p:cNvGrpSpPr>
          <p:nvPr/>
        </p:nvGrpSpPr>
        <p:grpSpPr>
          <a:xfrm>
            <a:off x="7557653" y="2987099"/>
            <a:ext cx="3097192" cy="2930053"/>
            <a:chOff x="7049998" y="1383780"/>
            <a:chExt cx="3601386" cy="3407038"/>
          </a:xfrm>
        </p:grpSpPr>
        <p:pic>
          <p:nvPicPr>
            <p:cNvPr id="4" name="Picture 27" descr="Pyramid infographic template with 3 charts. Business concept. Black triangle data segments. Vector illustration isolated on white.">
              <a:extLst>
                <a:ext uri="{FF2B5EF4-FFF2-40B4-BE49-F238E27FC236}">
                  <a16:creationId xmlns:a16="http://schemas.microsoft.com/office/drawing/2014/main" id="{CC8FB9A4-3EC4-31A6-DD39-5B02F5087D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49" t="20804" r="22830" b="26671"/>
            <a:stretch/>
          </p:blipFill>
          <p:spPr bwMode="auto">
            <a:xfrm rot="10800000">
              <a:off x="7049998" y="1383780"/>
              <a:ext cx="3601386" cy="3407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00E7C33-D0A4-5EDC-5454-151A6B41A12F}"/>
                </a:ext>
              </a:extLst>
            </p:cNvPr>
            <p:cNvSpPr txBox="1"/>
            <p:nvPr/>
          </p:nvSpPr>
          <p:spPr>
            <a:xfrm>
              <a:off x="7497659" y="1632711"/>
              <a:ext cx="2678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Web Search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AF53C1-4486-B46B-8F1B-47BB8DA9A8BB}"/>
                </a:ext>
              </a:extLst>
            </p:cNvPr>
            <p:cNvSpPr txBox="1"/>
            <p:nvPr/>
          </p:nvSpPr>
          <p:spPr>
            <a:xfrm>
              <a:off x="7843819" y="2592826"/>
              <a:ext cx="20091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Usio.com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9B480A-A4CB-589D-2197-02FD4F52E705}"/>
                </a:ext>
              </a:extLst>
            </p:cNvPr>
            <p:cNvSpPr txBox="1"/>
            <p:nvPr/>
          </p:nvSpPr>
          <p:spPr>
            <a:xfrm>
              <a:off x="8282751" y="3435986"/>
              <a:ext cx="1062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1D81D5-636E-DC8A-2CF4-EC104B7B1C20}"/>
              </a:ext>
            </a:extLst>
          </p:cNvPr>
          <p:cNvCxnSpPr>
            <a:cxnSpLocks/>
          </p:cNvCxnSpPr>
          <p:nvPr/>
        </p:nvCxnSpPr>
        <p:spPr>
          <a:xfrm flipV="1">
            <a:off x="11005126" y="1215853"/>
            <a:ext cx="0" cy="5093359"/>
          </a:xfrm>
          <a:prstGeom prst="line">
            <a:avLst/>
          </a:prstGeom>
          <a:ln>
            <a:solidFill>
              <a:srgbClr val="FFCF01"/>
            </a:solidFill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7843023-6B7E-32F6-DE49-F8FF6935BBC7}"/>
              </a:ext>
            </a:extLst>
          </p:cNvPr>
          <p:cNvSpPr txBox="1"/>
          <p:nvPr/>
        </p:nvSpPr>
        <p:spPr>
          <a:xfrm>
            <a:off x="4400870" y="2906693"/>
            <a:ext cx="3156783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93%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online experiences start with a search engine 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SEO (Search Engine Optimization) = optimizing our sites to rank higher on Google. For example, if someone is searching “integrated payment solutions” via Google. We want Usio.com to be on page one. 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It's about visibility, credibility, and converting traffic into leads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43B370-F5BA-C187-2FA8-0EBDB3CE342B}"/>
              </a:ext>
            </a:extLst>
          </p:cNvPr>
          <p:cNvSpPr txBox="1"/>
          <p:nvPr/>
        </p:nvSpPr>
        <p:spPr>
          <a:xfrm>
            <a:off x="8693784" y="5955243"/>
            <a:ext cx="22306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Harvard Business School</a:t>
            </a:r>
          </a:p>
        </p:txBody>
      </p:sp>
    </p:spTree>
    <p:extLst>
      <p:ext uri="{BB962C8B-B14F-4D97-AF65-F5344CB8AC3E}">
        <p14:creationId xmlns:p14="http://schemas.microsoft.com/office/powerpoint/2010/main" val="1744276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118985-F136-BE21-EDF9-272E3A57D155}"/>
              </a:ext>
            </a:extLst>
          </p:cNvPr>
          <p:cNvSpPr/>
          <p:nvPr/>
        </p:nvSpPr>
        <p:spPr>
          <a:xfrm>
            <a:off x="-49420" y="0"/>
            <a:ext cx="4159602" cy="6858000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48C0854-1DED-89C7-D4DB-B8BDD2F33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4037" y="-14244"/>
            <a:ext cx="4164219" cy="68864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722C3B-6A82-90A6-3680-B0C878473D48}"/>
              </a:ext>
            </a:extLst>
          </p:cNvPr>
          <p:cNvSpPr txBox="1"/>
          <p:nvPr/>
        </p:nvSpPr>
        <p:spPr>
          <a:xfrm>
            <a:off x="1796269" y="1499592"/>
            <a:ext cx="5578763" cy="1671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100"/>
              </a:lnSpc>
            </a:pPr>
            <a:r>
              <a:rPr lang="en-US" sz="7200" b="1" dirty="0">
                <a:solidFill>
                  <a:srgbClr val="FFCF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SEO MATTERS</a:t>
            </a:r>
            <a:endParaRPr lang="en-US" sz="4000" b="1" dirty="0">
              <a:solidFill>
                <a:srgbClr val="011E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8857A4-05D1-8920-B24B-64F52A813299}"/>
              </a:ext>
            </a:extLst>
          </p:cNvPr>
          <p:cNvCxnSpPr>
            <a:cxnSpLocks/>
          </p:cNvCxnSpPr>
          <p:nvPr/>
        </p:nvCxnSpPr>
        <p:spPr>
          <a:xfrm flipV="1">
            <a:off x="1958110" y="3171075"/>
            <a:ext cx="0" cy="3138137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8846FB-517F-3ED1-B2ED-23680B63FB68}"/>
              </a:ext>
            </a:extLst>
          </p:cNvPr>
          <p:cNvCxnSpPr>
            <a:cxnSpLocks/>
          </p:cNvCxnSpPr>
          <p:nvPr/>
        </p:nvCxnSpPr>
        <p:spPr>
          <a:xfrm>
            <a:off x="1958110" y="6309212"/>
            <a:ext cx="9047016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1D81D5-636E-DC8A-2CF4-EC104B7B1C20}"/>
              </a:ext>
            </a:extLst>
          </p:cNvPr>
          <p:cNvCxnSpPr>
            <a:cxnSpLocks/>
          </p:cNvCxnSpPr>
          <p:nvPr/>
        </p:nvCxnSpPr>
        <p:spPr>
          <a:xfrm flipV="1">
            <a:off x="11005126" y="1215853"/>
            <a:ext cx="0" cy="5093359"/>
          </a:xfrm>
          <a:prstGeom prst="line">
            <a:avLst/>
          </a:prstGeom>
          <a:ln>
            <a:solidFill>
              <a:srgbClr val="FFCF01"/>
            </a:solidFill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7B4A45-EF59-6CEA-3833-A77C2E60A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39" y="415636"/>
            <a:ext cx="1129472" cy="393056"/>
          </a:xfrm>
          <a:prstGeom prst="rect">
            <a:avLst/>
          </a:prstGeom>
        </p:spPr>
      </p:pic>
      <p:sp>
        <p:nvSpPr>
          <p:cNvPr id="20" name="Rectangle 8">
            <a:extLst>
              <a:ext uri="{FF2B5EF4-FFF2-40B4-BE49-F238E27FC236}">
                <a16:creationId xmlns:a16="http://schemas.microsoft.com/office/drawing/2014/main" id="{B2EA348D-F737-D273-0E1F-06A4DD741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32BABDAF-0DFF-AA2C-7CE6-52C64DA1A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58" y="4458063"/>
            <a:ext cx="277090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SEO (Inbound) Lead Close Rates: 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14% – 25%</a:t>
            </a:r>
          </a:p>
          <a:p>
            <a:pPr marL="285750" marR="0" lvl="1" indent="-28575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Cold Average conversion rate to lead is 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2% – 5%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485EBC-8E63-756F-DB57-F117B91F29F7}"/>
              </a:ext>
            </a:extLst>
          </p:cNvPr>
          <p:cNvSpPr txBox="1"/>
          <p:nvPr/>
        </p:nvSpPr>
        <p:spPr>
          <a:xfrm>
            <a:off x="4435458" y="3442374"/>
            <a:ext cx="63206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Inbound leads tend to close at significantly higher rates because prospects are already looking for a solution and are further down the sales funnel.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EC166E-28FC-8B94-0C8F-3605716D0EC3}"/>
              </a:ext>
            </a:extLst>
          </p:cNvPr>
          <p:cNvSpPr txBox="1"/>
          <p:nvPr/>
        </p:nvSpPr>
        <p:spPr>
          <a:xfrm>
            <a:off x="6871542" y="1498866"/>
            <a:ext cx="378438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SEO leads are warm: They searched *for solutions*, not the other way around  </a:t>
            </a:r>
          </a:p>
          <a:p>
            <a:pPr marL="285750" indent="-285750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They're usually problem-aware and *solution-seeking*  </a:t>
            </a:r>
          </a:p>
          <a:p>
            <a:pPr marL="285750" indent="-285750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Shorter sales cycles, better conversion rates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05FF4A-6AA5-FECE-3AB1-A95B819CDEC4}"/>
              </a:ext>
            </a:extLst>
          </p:cNvPr>
          <p:cNvSpPr txBox="1"/>
          <p:nvPr/>
        </p:nvSpPr>
        <p:spPr>
          <a:xfrm>
            <a:off x="8693784" y="5955243"/>
            <a:ext cx="22306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Harvard Business School</a:t>
            </a:r>
          </a:p>
        </p:txBody>
      </p:sp>
    </p:spTree>
    <p:extLst>
      <p:ext uri="{BB962C8B-B14F-4D97-AF65-F5344CB8AC3E}">
        <p14:creationId xmlns:p14="http://schemas.microsoft.com/office/powerpoint/2010/main" val="886838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118985-F136-BE21-EDF9-272E3A57D155}"/>
              </a:ext>
            </a:extLst>
          </p:cNvPr>
          <p:cNvSpPr/>
          <p:nvPr/>
        </p:nvSpPr>
        <p:spPr>
          <a:xfrm>
            <a:off x="-49420" y="0"/>
            <a:ext cx="2930403" cy="6858000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48C0854-1DED-89C7-D4DB-B8BDD2F33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309" y="-28487"/>
            <a:ext cx="2967292" cy="6886487"/>
          </a:xfrm>
          <a:prstGeom prst="rect">
            <a:avLst/>
          </a:prstGeom>
        </p:spPr>
      </p:pic>
      <p:pic>
        <p:nvPicPr>
          <p:cNvPr id="21" name="Picture 2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7B4A45-EF59-6CEA-3833-A77C2E60A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39" y="415636"/>
            <a:ext cx="1129472" cy="3930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7F47D8-1DAB-AE67-626C-D8AFD8841D49}"/>
              </a:ext>
            </a:extLst>
          </p:cNvPr>
          <p:cNvSpPr/>
          <p:nvPr/>
        </p:nvSpPr>
        <p:spPr>
          <a:xfrm>
            <a:off x="622760" y="1479512"/>
            <a:ext cx="3838404" cy="686457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722C3B-6A82-90A6-3680-B0C878473D48}"/>
              </a:ext>
            </a:extLst>
          </p:cNvPr>
          <p:cNvSpPr txBox="1"/>
          <p:nvPr/>
        </p:nvSpPr>
        <p:spPr>
          <a:xfrm>
            <a:off x="622760" y="1554597"/>
            <a:ext cx="3838404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600" b="1" dirty="0">
                <a:solidFill>
                  <a:srgbClr val="011E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STRATEGY</a:t>
            </a:r>
            <a:endParaRPr lang="en-US" sz="1600" b="1" dirty="0">
              <a:solidFill>
                <a:srgbClr val="011E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CE1B3C-3771-798F-ACBA-295FC7AE77BA}"/>
              </a:ext>
            </a:extLst>
          </p:cNvPr>
          <p:cNvSpPr txBox="1"/>
          <p:nvPr/>
        </p:nvSpPr>
        <p:spPr>
          <a:xfrm>
            <a:off x="937153" y="2246641"/>
            <a:ext cx="2415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What We’re Doing Behind the Scenes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251D5-60D3-0336-5003-427D5AE0CBDF}"/>
              </a:ext>
            </a:extLst>
          </p:cNvPr>
          <p:cNvSpPr txBox="1"/>
          <p:nvPr/>
        </p:nvSpPr>
        <p:spPr>
          <a:xfrm>
            <a:off x="586722" y="2399096"/>
            <a:ext cx="2223506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Keyword targeting (e.g., “integrated payment solution”, PayFac-as-a-Service, Prepaid Card Issuing, Bill Print &amp; Mail,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</a:p>
          <a:p>
            <a:pPr marL="285750" indent="-28575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On-page optimization (content, blogs, metadata)  </a:t>
            </a:r>
          </a:p>
          <a:p>
            <a:pPr marL="285750" indent="-28575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SEO (site speed, mobile, backlinks)  </a:t>
            </a:r>
          </a:p>
          <a:p>
            <a:pPr marL="285750" indent="-28575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SEO (Google Business Profiles for partner programs)</a:t>
            </a:r>
          </a:p>
          <a:p>
            <a:pPr marL="285750" indent="-285750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blog, every backlink, every optimized page helps us rank  </a:t>
            </a:r>
          </a:p>
          <a:p>
            <a:pPr marL="285750" indent="-285750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not just writing content—we’re engineering discovery</a:t>
            </a:r>
          </a:p>
          <a:p>
            <a:pPr marL="285750" indent="-28575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44FD5EDA-0DFA-DB8D-1CBD-900EFAD6AE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463030"/>
              </p:ext>
            </p:extLst>
          </p:nvPr>
        </p:nvGraphicFramePr>
        <p:xfrm>
          <a:off x="4132574" y="2332545"/>
          <a:ext cx="6673709" cy="4213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F898A9-13B4-2BEE-EFC1-27BC4A0F219A}"/>
              </a:ext>
            </a:extLst>
          </p:cNvPr>
          <p:cNvSpPr txBox="1"/>
          <p:nvPr/>
        </p:nvSpPr>
        <p:spPr>
          <a:xfrm>
            <a:off x="4368800" y="1526505"/>
            <a:ext cx="413306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600" b="1" dirty="0">
                <a:solidFill>
                  <a:srgbClr val="011E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 RESULTS</a:t>
            </a:r>
            <a:endParaRPr lang="en-US" sz="1600" b="1" dirty="0">
              <a:solidFill>
                <a:srgbClr val="011E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5B8653-8E6C-F5D3-73AB-B2B5F36982C7}"/>
              </a:ext>
            </a:extLst>
          </p:cNvPr>
          <p:cNvSpPr txBox="1"/>
          <p:nvPr/>
        </p:nvSpPr>
        <p:spPr>
          <a:xfrm>
            <a:off x="9690969" y="415636"/>
            <a:ext cx="22306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Source: Usio Google Analytics</a:t>
            </a:r>
          </a:p>
        </p:txBody>
      </p:sp>
    </p:spTree>
    <p:extLst>
      <p:ext uri="{BB962C8B-B14F-4D97-AF65-F5344CB8AC3E}">
        <p14:creationId xmlns:p14="http://schemas.microsoft.com/office/powerpoint/2010/main" val="1252106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118985-F136-BE21-EDF9-272E3A57D155}"/>
              </a:ext>
            </a:extLst>
          </p:cNvPr>
          <p:cNvSpPr/>
          <p:nvPr/>
        </p:nvSpPr>
        <p:spPr>
          <a:xfrm>
            <a:off x="-49420" y="0"/>
            <a:ext cx="2930403" cy="6858000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48C0854-1DED-89C7-D4DB-B8BDD2F33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309" y="-28487"/>
            <a:ext cx="2935020" cy="6886487"/>
          </a:xfrm>
          <a:prstGeom prst="rect">
            <a:avLst/>
          </a:prstGeom>
        </p:spPr>
      </p:pic>
      <p:pic>
        <p:nvPicPr>
          <p:cNvPr id="21" name="Picture 2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7B4A45-EF59-6CEA-3833-A77C2E60A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39" y="415636"/>
            <a:ext cx="1129472" cy="3930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7F47D8-1DAB-AE67-626C-D8AFD8841D49}"/>
              </a:ext>
            </a:extLst>
          </p:cNvPr>
          <p:cNvSpPr/>
          <p:nvPr/>
        </p:nvSpPr>
        <p:spPr>
          <a:xfrm>
            <a:off x="622760" y="1479512"/>
            <a:ext cx="2554549" cy="686457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722C3B-6A82-90A6-3680-B0C878473D48}"/>
              </a:ext>
            </a:extLst>
          </p:cNvPr>
          <p:cNvSpPr txBox="1"/>
          <p:nvPr/>
        </p:nvSpPr>
        <p:spPr>
          <a:xfrm>
            <a:off x="586722" y="1554597"/>
            <a:ext cx="255454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600" b="1" dirty="0">
                <a:solidFill>
                  <a:srgbClr val="011E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RESULTS</a:t>
            </a:r>
            <a:endParaRPr lang="en-US" sz="1600" b="1" dirty="0">
              <a:solidFill>
                <a:srgbClr val="011E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54CC8F-7A22-97DA-AB59-615FB4E3BFF6}"/>
              </a:ext>
            </a:extLst>
          </p:cNvPr>
          <p:cNvGrpSpPr>
            <a:grpSpLocks noChangeAspect="1"/>
          </p:cNvGrpSpPr>
          <p:nvPr/>
        </p:nvGrpSpPr>
        <p:grpSpPr>
          <a:xfrm>
            <a:off x="8156313" y="3245907"/>
            <a:ext cx="3097192" cy="2930053"/>
            <a:chOff x="7049998" y="1383780"/>
            <a:chExt cx="3601386" cy="3407038"/>
          </a:xfrm>
        </p:grpSpPr>
        <p:pic>
          <p:nvPicPr>
            <p:cNvPr id="7" name="Picture 27" descr="Pyramid infographic template with 3 charts. Business concept. Black triangle data segments. Vector illustration isolated on white.">
              <a:extLst>
                <a:ext uri="{FF2B5EF4-FFF2-40B4-BE49-F238E27FC236}">
                  <a16:creationId xmlns:a16="http://schemas.microsoft.com/office/drawing/2014/main" id="{01DBD529-DD15-E98B-9F09-7BFD3B6352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49" t="20804" r="22830" b="26671"/>
            <a:stretch/>
          </p:blipFill>
          <p:spPr bwMode="auto">
            <a:xfrm rot="10800000">
              <a:off x="7049998" y="1383780"/>
              <a:ext cx="3601386" cy="3407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71B9B6-3F8A-3AE0-01DC-ABB8A9BCD7BA}"/>
                </a:ext>
              </a:extLst>
            </p:cNvPr>
            <p:cNvSpPr txBox="1"/>
            <p:nvPr/>
          </p:nvSpPr>
          <p:spPr>
            <a:xfrm>
              <a:off x="7497659" y="1632711"/>
              <a:ext cx="2678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Web Search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C09BA3-540F-9E65-8B3A-A8D39A2901BC}"/>
                </a:ext>
              </a:extLst>
            </p:cNvPr>
            <p:cNvSpPr txBox="1"/>
            <p:nvPr/>
          </p:nvSpPr>
          <p:spPr>
            <a:xfrm>
              <a:off x="7843819" y="2592826"/>
              <a:ext cx="20091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Usio.com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B73A2A-759A-1CDA-6384-633FE51F47F3}"/>
                </a:ext>
              </a:extLst>
            </p:cNvPr>
            <p:cNvSpPr txBox="1"/>
            <p:nvPr/>
          </p:nvSpPr>
          <p:spPr>
            <a:xfrm>
              <a:off x="8282751" y="3435986"/>
              <a:ext cx="1062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6AD16D1-D586-8B27-F343-3348AEF10B59}"/>
              </a:ext>
            </a:extLst>
          </p:cNvPr>
          <p:cNvSpPr txBox="1"/>
          <p:nvPr/>
        </p:nvSpPr>
        <p:spPr>
          <a:xfrm>
            <a:off x="4226713" y="3541484"/>
            <a:ext cx="390286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EduTrak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Software</a:t>
            </a:r>
            <a:b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Brent </a:t>
            </a:r>
            <a:r>
              <a:rPr lang="en-US" sz="1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Kauth</a:t>
            </a:r>
            <a:endParaRPr lang="en-US" sz="12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Search Intent: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best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payfac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-as-a-service</a:t>
            </a: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Search Date: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April 8, 2025 </a:t>
            </a: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Lead Received &amp; Sent to Josh M.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April 8, 2025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81BA12-DFE4-DDFA-5180-D86F620A353E}"/>
              </a:ext>
            </a:extLst>
          </p:cNvPr>
          <p:cNvCxnSpPr>
            <a:cxnSpLocks/>
          </p:cNvCxnSpPr>
          <p:nvPr/>
        </p:nvCxnSpPr>
        <p:spPr>
          <a:xfrm>
            <a:off x="5951436" y="3663188"/>
            <a:ext cx="2572208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66BE604-09E8-A0BD-7E64-252FA1E836CF}"/>
              </a:ext>
            </a:extLst>
          </p:cNvPr>
          <p:cNvCxnSpPr>
            <a:cxnSpLocks/>
          </p:cNvCxnSpPr>
          <p:nvPr/>
        </p:nvCxnSpPr>
        <p:spPr>
          <a:xfrm>
            <a:off x="7663146" y="4710933"/>
            <a:ext cx="1462381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8C637B5B-8812-58F3-7A4B-38A48123C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692" y="5418138"/>
            <a:ext cx="1774090" cy="18290"/>
          </a:xfrm>
          <a:prstGeom prst="rect">
            <a:avLst/>
          </a:prstGeom>
        </p:spPr>
      </p:pic>
      <p:pic>
        <p:nvPicPr>
          <p:cNvPr id="2050" name="Picture 2" descr="Site Logo">
            <a:extLst>
              <a:ext uri="{FF2B5EF4-FFF2-40B4-BE49-F238E27FC236}">
                <a16:creationId xmlns:a16="http://schemas.microsoft.com/office/drawing/2014/main" id="{5FEAE192-0E56-D743-3928-F5256EC77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688" y="2380778"/>
            <a:ext cx="3479011" cy="86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9A949C4-238C-3D85-D461-EB212636D5F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0066"/>
          <a:stretch/>
        </p:blipFill>
        <p:spPr>
          <a:xfrm>
            <a:off x="702684" y="2460410"/>
            <a:ext cx="2755651" cy="24055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1817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118985-F136-BE21-EDF9-272E3A57D155}"/>
              </a:ext>
            </a:extLst>
          </p:cNvPr>
          <p:cNvSpPr/>
          <p:nvPr/>
        </p:nvSpPr>
        <p:spPr>
          <a:xfrm>
            <a:off x="-49420" y="0"/>
            <a:ext cx="2930403" cy="6858000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48C0854-1DED-89C7-D4DB-B8BDD2F33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309" y="-28487"/>
            <a:ext cx="2935020" cy="6886487"/>
          </a:xfrm>
          <a:prstGeom prst="rect">
            <a:avLst/>
          </a:prstGeom>
        </p:spPr>
      </p:pic>
      <p:pic>
        <p:nvPicPr>
          <p:cNvPr id="21" name="Picture 2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7B4A45-EF59-6CEA-3833-A77C2E60A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39" y="415636"/>
            <a:ext cx="1129472" cy="39305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E54CC8F-7A22-97DA-AB59-615FB4E3BFF6}"/>
              </a:ext>
            </a:extLst>
          </p:cNvPr>
          <p:cNvGrpSpPr>
            <a:grpSpLocks noChangeAspect="1"/>
          </p:cNvGrpSpPr>
          <p:nvPr/>
        </p:nvGrpSpPr>
        <p:grpSpPr>
          <a:xfrm>
            <a:off x="8156313" y="2381616"/>
            <a:ext cx="3097192" cy="2930053"/>
            <a:chOff x="7049998" y="1383780"/>
            <a:chExt cx="3601386" cy="3407038"/>
          </a:xfrm>
        </p:grpSpPr>
        <p:pic>
          <p:nvPicPr>
            <p:cNvPr id="7" name="Picture 27" descr="Pyramid infographic template with 3 charts. Business concept. Black triangle data segments. Vector illustration isolated on white.">
              <a:extLst>
                <a:ext uri="{FF2B5EF4-FFF2-40B4-BE49-F238E27FC236}">
                  <a16:creationId xmlns:a16="http://schemas.microsoft.com/office/drawing/2014/main" id="{01DBD529-DD15-E98B-9F09-7BFD3B6352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49" t="20804" r="22830" b="26671"/>
            <a:stretch/>
          </p:blipFill>
          <p:spPr bwMode="auto">
            <a:xfrm rot="10800000">
              <a:off x="7049998" y="1383780"/>
              <a:ext cx="3601386" cy="3407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71B9B6-3F8A-3AE0-01DC-ABB8A9BCD7BA}"/>
                </a:ext>
              </a:extLst>
            </p:cNvPr>
            <p:cNvSpPr txBox="1"/>
            <p:nvPr/>
          </p:nvSpPr>
          <p:spPr>
            <a:xfrm>
              <a:off x="7497659" y="1632711"/>
              <a:ext cx="2678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Web Search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C09BA3-540F-9E65-8B3A-A8D39A2901BC}"/>
                </a:ext>
              </a:extLst>
            </p:cNvPr>
            <p:cNvSpPr txBox="1"/>
            <p:nvPr/>
          </p:nvSpPr>
          <p:spPr>
            <a:xfrm>
              <a:off x="7843819" y="2592826"/>
              <a:ext cx="20091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Usio.com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B73A2A-759A-1CDA-6384-633FE51F47F3}"/>
                </a:ext>
              </a:extLst>
            </p:cNvPr>
            <p:cNvSpPr txBox="1"/>
            <p:nvPr/>
          </p:nvSpPr>
          <p:spPr>
            <a:xfrm>
              <a:off x="8282751" y="3435986"/>
              <a:ext cx="1062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6AD16D1-D586-8B27-F343-3348AEF10B59}"/>
              </a:ext>
            </a:extLst>
          </p:cNvPr>
          <p:cNvSpPr txBox="1"/>
          <p:nvPr/>
        </p:nvSpPr>
        <p:spPr>
          <a:xfrm>
            <a:off x="4253452" y="2592370"/>
            <a:ext cx="390286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UrbanBuzz</a:t>
            </a:r>
            <a:b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Trevor Smith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Search Intent: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Prepaid Card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Issuing Boost Operations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Search Date: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April 4, 2025 </a:t>
            </a: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Lead Received &amp; Sent to Steve 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April 4, 2025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81BA12-DFE4-DDFA-5180-D86F620A353E}"/>
              </a:ext>
            </a:extLst>
          </p:cNvPr>
          <p:cNvCxnSpPr>
            <a:cxnSpLocks/>
          </p:cNvCxnSpPr>
          <p:nvPr/>
        </p:nvCxnSpPr>
        <p:spPr>
          <a:xfrm>
            <a:off x="5329382" y="2798897"/>
            <a:ext cx="3194262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66BE604-09E8-A0BD-7E64-252FA1E836CF}"/>
              </a:ext>
            </a:extLst>
          </p:cNvPr>
          <p:cNvCxnSpPr>
            <a:cxnSpLocks/>
          </p:cNvCxnSpPr>
          <p:nvPr/>
        </p:nvCxnSpPr>
        <p:spPr>
          <a:xfrm>
            <a:off x="6567055" y="3846642"/>
            <a:ext cx="2558472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8C637B5B-8812-58F3-7A4B-38A48123C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692" y="4553847"/>
            <a:ext cx="1774090" cy="182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7D58F3B-6BB4-7BC3-149C-E92BB200EF98}"/>
              </a:ext>
            </a:extLst>
          </p:cNvPr>
          <p:cNvSpPr/>
          <p:nvPr/>
        </p:nvSpPr>
        <p:spPr>
          <a:xfrm>
            <a:off x="622760" y="1479512"/>
            <a:ext cx="2554549" cy="686457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61C82D-8905-C9A6-FB5B-BCF0BD0A1418}"/>
              </a:ext>
            </a:extLst>
          </p:cNvPr>
          <p:cNvSpPr txBox="1"/>
          <p:nvPr/>
        </p:nvSpPr>
        <p:spPr>
          <a:xfrm>
            <a:off x="586722" y="1554597"/>
            <a:ext cx="255454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600" b="1" dirty="0">
                <a:solidFill>
                  <a:srgbClr val="011E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RESULTS</a:t>
            </a:r>
            <a:endParaRPr lang="en-US" sz="1600" b="1" dirty="0">
              <a:solidFill>
                <a:srgbClr val="011E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B3AB201-C1AA-CECB-65DA-C618D40DF4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6170" y="1339729"/>
            <a:ext cx="1905266" cy="110505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817DAA4-6696-F458-ACBF-CEA32DF784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794" y="2508823"/>
            <a:ext cx="2976946" cy="2457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7975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118985-F136-BE21-EDF9-272E3A57D155}"/>
              </a:ext>
            </a:extLst>
          </p:cNvPr>
          <p:cNvSpPr/>
          <p:nvPr/>
        </p:nvSpPr>
        <p:spPr>
          <a:xfrm>
            <a:off x="-49420" y="0"/>
            <a:ext cx="2930403" cy="6858000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48C0854-1DED-89C7-D4DB-B8BDD2F33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309" y="-28487"/>
            <a:ext cx="2935020" cy="6886487"/>
          </a:xfrm>
          <a:prstGeom prst="rect">
            <a:avLst/>
          </a:prstGeom>
        </p:spPr>
      </p:pic>
      <p:pic>
        <p:nvPicPr>
          <p:cNvPr id="21" name="Picture 2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7B4A45-EF59-6CEA-3833-A77C2E60A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39" y="415636"/>
            <a:ext cx="1129472" cy="3930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7F47D8-1DAB-AE67-626C-D8AFD8841D49}"/>
              </a:ext>
            </a:extLst>
          </p:cNvPr>
          <p:cNvSpPr/>
          <p:nvPr/>
        </p:nvSpPr>
        <p:spPr>
          <a:xfrm>
            <a:off x="622760" y="1479512"/>
            <a:ext cx="2554549" cy="686457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722C3B-6A82-90A6-3680-B0C878473D48}"/>
              </a:ext>
            </a:extLst>
          </p:cNvPr>
          <p:cNvSpPr txBox="1"/>
          <p:nvPr/>
        </p:nvSpPr>
        <p:spPr>
          <a:xfrm>
            <a:off x="586722" y="1554597"/>
            <a:ext cx="255454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600" b="1" dirty="0">
                <a:solidFill>
                  <a:srgbClr val="011E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RESULTS</a:t>
            </a:r>
            <a:endParaRPr lang="en-US" sz="1600" b="1" dirty="0">
              <a:solidFill>
                <a:srgbClr val="011E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54CC8F-7A22-97DA-AB59-615FB4E3BFF6}"/>
              </a:ext>
            </a:extLst>
          </p:cNvPr>
          <p:cNvGrpSpPr>
            <a:grpSpLocks noChangeAspect="1"/>
          </p:cNvGrpSpPr>
          <p:nvPr/>
        </p:nvGrpSpPr>
        <p:grpSpPr>
          <a:xfrm>
            <a:off x="8156313" y="3245907"/>
            <a:ext cx="3097192" cy="2930053"/>
            <a:chOff x="7049998" y="1383780"/>
            <a:chExt cx="3601386" cy="3407038"/>
          </a:xfrm>
        </p:grpSpPr>
        <p:pic>
          <p:nvPicPr>
            <p:cNvPr id="7" name="Picture 27" descr="Pyramid infographic template with 3 charts. Business concept. Black triangle data segments. Vector illustration isolated on white.">
              <a:extLst>
                <a:ext uri="{FF2B5EF4-FFF2-40B4-BE49-F238E27FC236}">
                  <a16:creationId xmlns:a16="http://schemas.microsoft.com/office/drawing/2014/main" id="{01DBD529-DD15-E98B-9F09-7BFD3B6352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49" t="20804" r="22830" b="26671"/>
            <a:stretch/>
          </p:blipFill>
          <p:spPr bwMode="auto">
            <a:xfrm rot="10800000">
              <a:off x="7049998" y="1383780"/>
              <a:ext cx="3601386" cy="3407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71B9B6-3F8A-3AE0-01DC-ABB8A9BCD7BA}"/>
                </a:ext>
              </a:extLst>
            </p:cNvPr>
            <p:cNvSpPr txBox="1"/>
            <p:nvPr/>
          </p:nvSpPr>
          <p:spPr>
            <a:xfrm>
              <a:off x="7497659" y="1632711"/>
              <a:ext cx="26785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Web Search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C09BA3-540F-9E65-8B3A-A8D39A2901BC}"/>
                </a:ext>
              </a:extLst>
            </p:cNvPr>
            <p:cNvSpPr txBox="1"/>
            <p:nvPr/>
          </p:nvSpPr>
          <p:spPr>
            <a:xfrm>
              <a:off x="7843819" y="2592826"/>
              <a:ext cx="20091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Usio.com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B73A2A-759A-1CDA-6384-633FE51F47F3}"/>
                </a:ext>
              </a:extLst>
            </p:cNvPr>
            <p:cNvSpPr txBox="1"/>
            <p:nvPr/>
          </p:nvSpPr>
          <p:spPr>
            <a:xfrm>
              <a:off x="8282751" y="3435986"/>
              <a:ext cx="1062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6AD16D1-D586-8B27-F343-3348AEF10B59}"/>
              </a:ext>
            </a:extLst>
          </p:cNvPr>
          <p:cNvSpPr txBox="1"/>
          <p:nvPr/>
        </p:nvSpPr>
        <p:spPr>
          <a:xfrm>
            <a:off x="4226713" y="3541484"/>
            <a:ext cx="390286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City of Uvalde</a:t>
            </a:r>
            <a:b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0" i="0" dirty="0">
                <a:solidFill>
                  <a:srgbClr val="33475B"/>
                </a:solidFill>
                <a:effectLst/>
                <a:latin typeface="Lexend Deca"/>
              </a:rPr>
              <a:t>Marisa Arreola</a:t>
            </a:r>
            <a:endParaRPr lang="en-US" sz="12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Search Intent: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Invoice Print &amp; Mail Texas</a:t>
            </a: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Search Date: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March 25, 2025 </a:t>
            </a: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Lead Received &amp; Sent to Frank T.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March 25, 2025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81BA12-DFE4-DDFA-5180-D86F620A353E}"/>
              </a:ext>
            </a:extLst>
          </p:cNvPr>
          <p:cNvCxnSpPr>
            <a:cxnSpLocks/>
          </p:cNvCxnSpPr>
          <p:nvPr/>
        </p:nvCxnSpPr>
        <p:spPr>
          <a:xfrm>
            <a:off x="5951436" y="3663188"/>
            <a:ext cx="2572208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66BE604-09E8-A0BD-7E64-252FA1E836CF}"/>
              </a:ext>
            </a:extLst>
          </p:cNvPr>
          <p:cNvCxnSpPr>
            <a:cxnSpLocks/>
          </p:cNvCxnSpPr>
          <p:nvPr/>
        </p:nvCxnSpPr>
        <p:spPr>
          <a:xfrm>
            <a:off x="7663146" y="4710933"/>
            <a:ext cx="1462381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8C637B5B-8812-58F3-7A4B-38A48123C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692" y="5418138"/>
            <a:ext cx="1774090" cy="182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D3C6E6-2725-FCB8-F8B2-3EFA55763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960" y="2479460"/>
            <a:ext cx="3433817" cy="15982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 descr="City of Uvalde">
            <a:extLst>
              <a:ext uri="{FF2B5EF4-FFF2-40B4-BE49-F238E27FC236}">
                <a16:creationId xmlns:a16="http://schemas.microsoft.com/office/drawing/2014/main" id="{43D9D44F-C62D-63EC-A00D-965ADD004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8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428" y="1233981"/>
            <a:ext cx="1436101" cy="143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781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118985-F136-BE21-EDF9-272E3A57D155}"/>
              </a:ext>
            </a:extLst>
          </p:cNvPr>
          <p:cNvSpPr/>
          <p:nvPr/>
        </p:nvSpPr>
        <p:spPr>
          <a:xfrm>
            <a:off x="-49420" y="0"/>
            <a:ext cx="2930403" cy="6858000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48C0854-1DED-89C7-D4DB-B8BDD2F33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309" y="-28487"/>
            <a:ext cx="2935020" cy="6886487"/>
          </a:xfrm>
          <a:prstGeom prst="rect">
            <a:avLst/>
          </a:prstGeom>
        </p:spPr>
      </p:pic>
      <p:pic>
        <p:nvPicPr>
          <p:cNvPr id="21" name="Picture 2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7B4A45-EF59-6CEA-3833-A77C2E60A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39" y="415636"/>
            <a:ext cx="1129472" cy="3930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7F47D8-1DAB-AE67-626C-D8AFD8841D49}"/>
              </a:ext>
            </a:extLst>
          </p:cNvPr>
          <p:cNvSpPr/>
          <p:nvPr/>
        </p:nvSpPr>
        <p:spPr>
          <a:xfrm>
            <a:off x="622760" y="1479512"/>
            <a:ext cx="2554549" cy="686457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722C3B-6A82-90A6-3680-B0C878473D48}"/>
              </a:ext>
            </a:extLst>
          </p:cNvPr>
          <p:cNvSpPr txBox="1"/>
          <p:nvPr/>
        </p:nvSpPr>
        <p:spPr>
          <a:xfrm>
            <a:off x="586722" y="1554597"/>
            <a:ext cx="2554549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600" b="1" dirty="0">
                <a:solidFill>
                  <a:srgbClr val="011E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RESULTS</a:t>
            </a:r>
            <a:endParaRPr lang="en-US" sz="1600" b="1" dirty="0">
              <a:solidFill>
                <a:srgbClr val="011E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4D378B-E99A-83DA-AD60-335231DCB945}"/>
              </a:ext>
            </a:extLst>
          </p:cNvPr>
          <p:cNvSpPr txBox="1"/>
          <p:nvPr/>
        </p:nvSpPr>
        <p:spPr>
          <a:xfrm>
            <a:off x="3644544" y="2535424"/>
            <a:ext cx="310206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Paid Advertising results Show up as SPONSORED. With the example on the right, we estimate that Worldpay &amp; Stax Payments are paying between $125 - $250 per click for top placement on the search term “Payfac”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How much did Usio spend? Nothing. The ROAS Return on Ad Spend is </a:t>
            </a:r>
            <a:r>
              <a:rPr lang="en-US" sz="1400" b="1" dirty="0"/>
              <a:t>100%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Usio results are all organic. The work marketing as done over the last year is beginning to pay off.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917F4E-9E91-FFC0-5021-26CD6CB80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708" y="1185223"/>
            <a:ext cx="4593184" cy="37460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BD4155-DE35-51F5-532E-E16CBC14CA44}"/>
              </a:ext>
            </a:extLst>
          </p:cNvPr>
          <p:cNvCxnSpPr>
            <a:cxnSpLocks/>
          </p:cNvCxnSpPr>
          <p:nvPr/>
        </p:nvCxnSpPr>
        <p:spPr>
          <a:xfrm>
            <a:off x="3226449" y="1825151"/>
            <a:ext cx="4795333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4D95164-500C-D936-47A0-6ADDF21D79D4}"/>
              </a:ext>
            </a:extLst>
          </p:cNvPr>
          <p:cNvCxnSpPr>
            <a:cxnSpLocks/>
          </p:cNvCxnSpPr>
          <p:nvPr/>
        </p:nvCxnSpPr>
        <p:spPr>
          <a:xfrm>
            <a:off x="7010400" y="4175805"/>
            <a:ext cx="1011382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2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118985-F136-BE21-EDF9-272E3A57D155}"/>
              </a:ext>
            </a:extLst>
          </p:cNvPr>
          <p:cNvSpPr/>
          <p:nvPr/>
        </p:nvSpPr>
        <p:spPr>
          <a:xfrm>
            <a:off x="-49420" y="0"/>
            <a:ext cx="2930403" cy="6858000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48C0854-1DED-89C7-D4DB-B8BDD2F33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309" y="-28487"/>
            <a:ext cx="2935020" cy="6886487"/>
          </a:xfrm>
          <a:prstGeom prst="rect">
            <a:avLst/>
          </a:prstGeom>
        </p:spPr>
      </p:pic>
      <p:pic>
        <p:nvPicPr>
          <p:cNvPr id="21" name="Picture 2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7B4A45-EF59-6CEA-3833-A77C2E60A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39" y="415636"/>
            <a:ext cx="1129472" cy="3930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7F47D8-1DAB-AE67-626C-D8AFD8841D49}"/>
              </a:ext>
            </a:extLst>
          </p:cNvPr>
          <p:cNvSpPr/>
          <p:nvPr/>
        </p:nvSpPr>
        <p:spPr>
          <a:xfrm>
            <a:off x="622760" y="1479512"/>
            <a:ext cx="3981138" cy="686457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722C3B-6A82-90A6-3680-B0C878473D48}"/>
              </a:ext>
            </a:extLst>
          </p:cNvPr>
          <p:cNvSpPr txBox="1"/>
          <p:nvPr/>
        </p:nvSpPr>
        <p:spPr>
          <a:xfrm>
            <a:off x="586722" y="1554597"/>
            <a:ext cx="413306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600" b="1" dirty="0">
                <a:solidFill>
                  <a:srgbClr val="011E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OUR STRATEGY</a:t>
            </a:r>
            <a:endParaRPr lang="en-US" sz="1600" b="1" dirty="0">
              <a:solidFill>
                <a:srgbClr val="011E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Single Corner Snipped 6">
            <a:extLst>
              <a:ext uri="{FF2B5EF4-FFF2-40B4-BE49-F238E27FC236}">
                <a16:creationId xmlns:a16="http://schemas.microsoft.com/office/drawing/2014/main" id="{B0934B8B-52A9-144F-EA2E-CFB280CCD72E}"/>
              </a:ext>
            </a:extLst>
          </p:cNvPr>
          <p:cNvSpPr/>
          <p:nvPr/>
        </p:nvSpPr>
        <p:spPr>
          <a:xfrm>
            <a:off x="4061309" y="3248871"/>
            <a:ext cx="1995055" cy="2886322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FA017E-64C8-9C29-C898-E4A0C4E3B8B7}"/>
              </a:ext>
            </a:extLst>
          </p:cNvPr>
          <p:cNvSpPr txBox="1"/>
          <p:nvPr/>
        </p:nvSpPr>
        <p:spPr>
          <a:xfrm>
            <a:off x="4751190" y="1554597"/>
            <a:ext cx="32017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Top-Performing Usio SEO Pages (AKA Blogs)</a:t>
            </a:r>
            <a:endParaRPr lang="en-US" dirty="0"/>
          </a:p>
        </p:txBody>
      </p:sp>
      <p:sp>
        <p:nvSpPr>
          <p:cNvPr id="14" name="Rectangle: Single Corner Snipped 13">
            <a:extLst>
              <a:ext uri="{FF2B5EF4-FFF2-40B4-BE49-F238E27FC236}">
                <a16:creationId xmlns:a16="http://schemas.microsoft.com/office/drawing/2014/main" id="{651B5893-FFAD-85F1-429B-09291A4C15EB}"/>
              </a:ext>
            </a:extLst>
          </p:cNvPr>
          <p:cNvSpPr/>
          <p:nvPr/>
        </p:nvSpPr>
        <p:spPr>
          <a:xfrm>
            <a:off x="4061309" y="3267773"/>
            <a:ext cx="1950834" cy="1433536"/>
          </a:xfrm>
          <a:prstGeom prst="snip1Rect">
            <a:avLst>
              <a:gd name="adj" fmla="val 28085"/>
            </a:avLst>
          </a:prstGeom>
          <a:gradFill flip="none" rotWithShape="1">
            <a:gsLst>
              <a:gs pos="0">
                <a:schemeClr val="tx1"/>
              </a:gs>
              <a:gs pos="100000">
                <a:srgbClr val="011E65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930841-DE51-737C-9533-864D7DC9B40D}"/>
              </a:ext>
            </a:extLst>
          </p:cNvPr>
          <p:cNvSpPr txBox="1"/>
          <p:nvPr/>
        </p:nvSpPr>
        <p:spPr>
          <a:xfrm>
            <a:off x="4340410" y="3658433"/>
            <a:ext cx="1083345" cy="728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</a:rPr>
              <a:t>Best Stripe Alternative</a:t>
            </a:r>
          </a:p>
          <a:p>
            <a:endParaRPr lang="en-US" dirty="0"/>
          </a:p>
        </p:txBody>
      </p: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51CEE292-0A1E-7A3F-4E35-AB2AE574B9A4}"/>
              </a:ext>
            </a:extLst>
          </p:cNvPr>
          <p:cNvSpPr/>
          <p:nvPr/>
        </p:nvSpPr>
        <p:spPr>
          <a:xfrm>
            <a:off x="6421435" y="3248871"/>
            <a:ext cx="1995055" cy="2886322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Single Corner Snipped 19">
            <a:extLst>
              <a:ext uri="{FF2B5EF4-FFF2-40B4-BE49-F238E27FC236}">
                <a16:creationId xmlns:a16="http://schemas.microsoft.com/office/drawing/2014/main" id="{D447540B-E267-9B33-6E41-BFDA4D2A7450}"/>
              </a:ext>
            </a:extLst>
          </p:cNvPr>
          <p:cNvSpPr/>
          <p:nvPr/>
        </p:nvSpPr>
        <p:spPr>
          <a:xfrm>
            <a:off x="6421435" y="3267773"/>
            <a:ext cx="1995055" cy="1433536"/>
          </a:xfrm>
          <a:prstGeom prst="snip1Rect">
            <a:avLst>
              <a:gd name="adj" fmla="val 28085"/>
            </a:avLst>
          </a:prstGeom>
          <a:gradFill flip="none" rotWithShape="1">
            <a:gsLst>
              <a:gs pos="0">
                <a:schemeClr val="tx1"/>
              </a:gs>
              <a:gs pos="100000">
                <a:srgbClr val="011E65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B29AEA-AE98-B162-45E9-8ABC1C8A61ED}"/>
              </a:ext>
            </a:extLst>
          </p:cNvPr>
          <p:cNvSpPr txBox="1"/>
          <p:nvPr/>
        </p:nvSpPr>
        <p:spPr>
          <a:xfrm>
            <a:off x="6690536" y="3658433"/>
            <a:ext cx="152338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</a:rPr>
              <a:t>What Are Prepaid Card Users Buying?</a:t>
            </a:r>
          </a:p>
          <a:p>
            <a:endParaRPr lang="en-US" dirty="0"/>
          </a:p>
        </p:txBody>
      </p:sp>
      <p:sp>
        <p:nvSpPr>
          <p:cNvPr id="23" name="Rectangle: Single Corner Snipped 22">
            <a:extLst>
              <a:ext uri="{FF2B5EF4-FFF2-40B4-BE49-F238E27FC236}">
                <a16:creationId xmlns:a16="http://schemas.microsoft.com/office/drawing/2014/main" id="{28DD13C0-23A6-7597-99B5-230AC7FA4378}"/>
              </a:ext>
            </a:extLst>
          </p:cNvPr>
          <p:cNvSpPr/>
          <p:nvPr/>
        </p:nvSpPr>
        <p:spPr>
          <a:xfrm>
            <a:off x="8825782" y="3248871"/>
            <a:ext cx="1995055" cy="2886322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Single Corner Snipped 23">
            <a:extLst>
              <a:ext uri="{FF2B5EF4-FFF2-40B4-BE49-F238E27FC236}">
                <a16:creationId xmlns:a16="http://schemas.microsoft.com/office/drawing/2014/main" id="{2A6305C3-DCED-17F6-5BAC-3B63235E3FAA}"/>
              </a:ext>
            </a:extLst>
          </p:cNvPr>
          <p:cNvSpPr/>
          <p:nvPr/>
        </p:nvSpPr>
        <p:spPr>
          <a:xfrm>
            <a:off x="8825782" y="3267773"/>
            <a:ext cx="1995055" cy="1433536"/>
          </a:xfrm>
          <a:prstGeom prst="snip1Rect">
            <a:avLst>
              <a:gd name="adj" fmla="val 28085"/>
            </a:avLst>
          </a:prstGeom>
          <a:gradFill flip="none" rotWithShape="1">
            <a:gsLst>
              <a:gs pos="0">
                <a:schemeClr val="tx1"/>
              </a:gs>
              <a:gs pos="100000">
                <a:srgbClr val="011E65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656769-F3C8-C67A-1501-5798F3870D3D}"/>
              </a:ext>
            </a:extLst>
          </p:cNvPr>
          <p:cNvSpPr txBox="1"/>
          <p:nvPr/>
        </p:nvSpPr>
        <p:spPr>
          <a:xfrm>
            <a:off x="9079573" y="3658433"/>
            <a:ext cx="1637191" cy="815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</a:rPr>
              <a:t>How To Incorporate ACH into Your Payment Strategy</a:t>
            </a:r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F4F649-95F1-E041-CD1F-75612B77224D}"/>
              </a:ext>
            </a:extLst>
          </p:cNvPr>
          <p:cNvGrpSpPr/>
          <p:nvPr/>
        </p:nvGrpSpPr>
        <p:grpSpPr>
          <a:xfrm>
            <a:off x="9574612" y="4555238"/>
            <a:ext cx="497394" cy="497394"/>
            <a:chOff x="9422779" y="759084"/>
            <a:chExt cx="497394" cy="497394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53E0C72-A92C-6221-4502-39D6F3E15EA6}"/>
                </a:ext>
              </a:extLst>
            </p:cNvPr>
            <p:cNvSpPr/>
            <p:nvPr/>
          </p:nvSpPr>
          <p:spPr>
            <a:xfrm>
              <a:off x="9422779" y="759084"/>
              <a:ext cx="497394" cy="4973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CF0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Graphic 32" descr="Bank with solid fill">
              <a:extLst>
                <a:ext uri="{FF2B5EF4-FFF2-40B4-BE49-F238E27FC236}">
                  <a16:creationId xmlns:a16="http://schemas.microsoft.com/office/drawing/2014/main" id="{9E28BB66-9A82-D187-0D9E-3E040BD44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510823" y="824066"/>
              <a:ext cx="319008" cy="319008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10DFB71-17E7-CEF6-58B7-F1590AD5DF9D}"/>
              </a:ext>
            </a:extLst>
          </p:cNvPr>
          <p:cNvGrpSpPr/>
          <p:nvPr/>
        </p:nvGrpSpPr>
        <p:grpSpPr>
          <a:xfrm>
            <a:off x="4719782" y="4452612"/>
            <a:ext cx="497394" cy="497394"/>
            <a:chOff x="7919096" y="721807"/>
            <a:chExt cx="497394" cy="497394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23F0193-E113-A5B5-0280-F24AD59D586A}"/>
                </a:ext>
              </a:extLst>
            </p:cNvPr>
            <p:cNvSpPr/>
            <p:nvPr/>
          </p:nvSpPr>
          <p:spPr>
            <a:xfrm>
              <a:off x="7919096" y="721807"/>
              <a:ext cx="497394" cy="4973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CF0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7" name="Graphic 36" descr="Ui Ux with solid fill">
              <a:extLst>
                <a:ext uri="{FF2B5EF4-FFF2-40B4-BE49-F238E27FC236}">
                  <a16:creationId xmlns:a16="http://schemas.microsoft.com/office/drawing/2014/main" id="{FB20404C-3125-6B41-2715-C67A64BD2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86704" y="835595"/>
              <a:ext cx="343706" cy="343706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2E8292-42DB-11C6-C688-FFF11BE9CF60}"/>
              </a:ext>
            </a:extLst>
          </p:cNvPr>
          <p:cNvGrpSpPr/>
          <p:nvPr/>
        </p:nvGrpSpPr>
        <p:grpSpPr>
          <a:xfrm>
            <a:off x="7192469" y="4473784"/>
            <a:ext cx="497394" cy="497394"/>
            <a:chOff x="3957128" y="2914698"/>
            <a:chExt cx="497394" cy="497394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C3CDA86-96C2-C28F-9878-F722D4F9A5DE}"/>
                </a:ext>
              </a:extLst>
            </p:cNvPr>
            <p:cNvSpPr/>
            <p:nvPr/>
          </p:nvSpPr>
          <p:spPr>
            <a:xfrm>
              <a:off x="3957128" y="2914698"/>
              <a:ext cx="497394" cy="4973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CF0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1" name="Graphic 40" descr="Credit card with solid fill">
              <a:extLst>
                <a:ext uri="{FF2B5EF4-FFF2-40B4-BE49-F238E27FC236}">
                  <a16:creationId xmlns:a16="http://schemas.microsoft.com/office/drawing/2014/main" id="{878228E9-3F70-5741-C7B6-C30A91B58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032160" y="2989730"/>
              <a:ext cx="347330" cy="3473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5900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D09CE38-A3EE-CAA4-0BBF-D8BD7EA4A79A}"/>
              </a:ext>
            </a:extLst>
          </p:cNvPr>
          <p:cNvCxnSpPr>
            <a:cxnSpLocks/>
          </p:cNvCxnSpPr>
          <p:nvPr/>
        </p:nvCxnSpPr>
        <p:spPr>
          <a:xfrm>
            <a:off x="956930" y="6225492"/>
            <a:ext cx="10424572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D237913-2ADA-B926-44E8-A2CBBAF7D5F4}"/>
              </a:ext>
            </a:extLst>
          </p:cNvPr>
          <p:cNvSpPr/>
          <p:nvPr/>
        </p:nvSpPr>
        <p:spPr>
          <a:xfrm>
            <a:off x="0" y="-6033"/>
            <a:ext cx="12192000" cy="3178926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6241FBE-5365-9C84-C1CE-CCF97688F8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649" y="-19800"/>
            <a:ext cx="12206649" cy="31789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4C6E83-C77E-D024-A555-6301D71C7457}"/>
              </a:ext>
            </a:extLst>
          </p:cNvPr>
          <p:cNvSpPr txBox="1"/>
          <p:nvPr/>
        </p:nvSpPr>
        <p:spPr>
          <a:xfrm>
            <a:off x="464510" y="837046"/>
            <a:ext cx="4211387" cy="2259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BOTTOM</a:t>
            </a:r>
          </a:p>
          <a:p>
            <a:pPr>
              <a:lnSpc>
                <a:spcPts val="12700"/>
              </a:lnSpc>
            </a:pPr>
            <a:r>
              <a:rPr lang="en-US" sz="13800" b="1" dirty="0">
                <a:solidFill>
                  <a:srgbClr val="FFCF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  <a:endParaRPr lang="en-US" sz="8800" b="1" dirty="0">
              <a:solidFill>
                <a:srgbClr val="FFCF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A0EE1AD-7FA9-319B-10CA-FED4D938964B}"/>
              </a:ext>
            </a:extLst>
          </p:cNvPr>
          <p:cNvCxnSpPr>
            <a:cxnSpLocks/>
          </p:cNvCxnSpPr>
          <p:nvPr/>
        </p:nvCxnSpPr>
        <p:spPr>
          <a:xfrm>
            <a:off x="956930" y="3554448"/>
            <a:ext cx="0" cy="2671044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2657867-E1E0-2027-13BD-74EA2886C689}"/>
              </a:ext>
            </a:extLst>
          </p:cNvPr>
          <p:cNvCxnSpPr>
            <a:cxnSpLocks/>
          </p:cNvCxnSpPr>
          <p:nvPr/>
        </p:nvCxnSpPr>
        <p:spPr>
          <a:xfrm flipV="1">
            <a:off x="11381502" y="751734"/>
            <a:ext cx="0" cy="5473758"/>
          </a:xfrm>
          <a:prstGeom prst="line">
            <a:avLst/>
          </a:prstGeom>
          <a:ln>
            <a:solidFill>
              <a:srgbClr val="FFCF0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16E1450-13AA-25C6-33C1-36FDE6534BC0}"/>
              </a:ext>
            </a:extLst>
          </p:cNvPr>
          <p:cNvCxnSpPr>
            <a:cxnSpLocks/>
          </p:cNvCxnSpPr>
          <p:nvPr/>
        </p:nvCxnSpPr>
        <p:spPr>
          <a:xfrm>
            <a:off x="4775200" y="751734"/>
            <a:ext cx="6606302" cy="0"/>
          </a:xfrm>
          <a:prstGeom prst="line">
            <a:avLst/>
          </a:prstGeom>
          <a:ln>
            <a:solidFill>
              <a:srgbClr val="FFCF01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0931106-9509-157C-CE16-B119BD5A8E87}"/>
              </a:ext>
            </a:extLst>
          </p:cNvPr>
          <p:cNvSpPr txBox="1"/>
          <p:nvPr/>
        </p:nvSpPr>
        <p:spPr>
          <a:xfrm>
            <a:off x="3265051" y="4321133"/>
            <a:ext cx="6100616" cy="14465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We’re winning the digital real estate game.</a:t>
            </a:r>
          </a:p>
        </p:txBody>
      </p:sp>
    </p:spTree>
    <p:extLst>
      <p:ext uri="{BB962C8B-B14F-4D97-AF65-F5344CB8AC3E}">
        <p14:creationId xmlns:p14="http://schemas.microsoft.com/office/powerpoint/2010/main" val="1244395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D09CE38-A3EE-CAA4-0BBF-D8BD7EA4A79A}"/>
              </a:ext>
            </a:extLst>
          </p:cNvPr>
          <p:cNvCxnSpPr>
            <a:cxnSpLocks/>
          </p:cNvCxnSpPr>
          <p:nvPr/>
        </p:nvCxnSpPr>
        <p:spPr>
          <a:xfrm>
            <a:off x="956930" y="6225492"/>
            <a:ext cx="10424572" cy="0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D237913-2ADA-B926-44E8-A2CBBAF7D5F4}"/>
              </a:ext>
            </a:extLst>
          </p:cNvPr>
          <p:cNvSpPr/>
          <p:nvPr/>
        </p:nvSpPr>
        <p:spPr>
          <a:xfrm>
            <a:off x="0" y="-6033"/>
            <a:ext cx="12192000" cy="3178926"/>
          </a:xfrm>
          <a:prstGeom prst="rect">
            <a:avLst/>
          </a:prstGeom>
          <a:gradFill>
            <a:gsLst>
              <a:gs pos="0">
                <a:srgbClr val="011E65"/>
              </a:gs>
              <a:gs pos="61000">
                <a:schemeClr val="tx1"/>
              </a:gs>
            </a:gsLst>
            <a:lin ang="36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 descr="A person holding a credit card&#10;&#10;AI-generated content may be incorrect.">
            <a:extLst>
              <a:ext uri="{FF2B5EF4-FFF2-40B4-BE49-F238E27FC236}">
                <a16:creationId xmlns:a16="http://schemas.microsoft.com/office/drawing/2014/main" id="{B6241FBE-5365-9C84-C1CE-CCF97688F8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649" y="-19800"/>
            <a:ext cx="12206649" cy="31789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4C6E83-C77E-D024-A555-6301D71C7457}"/>
              </a:ext>
            </a:extLst>
          </p:cNvPr>
          <p:cNvSpPr txBox="1"/>
          <p:nvPr/>
        </p:nvSpPr>
        <p:spPr>
          <a:xfrm>
            <a:off x="279109" y="782195"/>
            <a:ext cx="5733090" cy="1720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700"/>
              </a:lnSpc>
            </a:pPr>
            <a:r>
              <a:rPr lang="en-US" sz="13800" b="1" dirty="0">
                <a:solidFill>
                  <a:srgbClr val="FFCF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QUIZ</a:t>
            </a:r>
            <a:endParaRPr lang="en-US" sz="8800" b="1" dirty="0">
              <a:solidFill>
                <a:srgbClr val="FFCF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A0EE1AD-7FA9-319B-10CA-FED4D938964B}"/>
              </a:ext>
            </a:extLst>
          </p:cNvPr>
          <p:cNvCxnSpPr>
            <a:cxnSpLocks/>
          </p:cNvCxnSpPr>
          <p:nvPr/>
        </p:nvCxnSpPr>
        <p:spPr>
          <a:xfrm>
            <a:off x="956930" y="3554448"/>
            <a:ext cx="0" cy="2671044"/>
          </a:xfrm>
          <a:prstGeom prst="line">
            <a:avLst/>
          </a:prstGeom>
          <a:ln>
            <a:solidFill>
              <a:srgbClr val="FFC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2657867-E1E0-2027-13BD-74EA2886C689}"/>
              </a:ext>
            </a:extLst>
          </p:cNvPr>
          <p:cNvCxnSpPr>
            <a:cxnSpLocks/>
          </p:cNvCxnSpPr>
          <p:nvPr/>
        </p:nvCxnSpPr>
        <p:spPr>
          <a:xfrm flipV="1">
            <a:off x="11381502" y="751734"/>
            <a:ext cx="0" cy="5473758"/>
          </a:xfrm>
          <a:prstGeom prst="line">
            <a:avLst/>
          </a:prstGeom>
          <a:ln>
            <a:solidFill>
              <a:srgbClr val="FFCF0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16E1450-13AA-25C6-33C1-36FDE6534BC0}"/>
              </a:ext>
            </a:extLst>
          </p:cNvPr>
          <p:cNvCxnSpPr>
            <a:cxnSpLocks/>
          </p:cNvCxnSpPr>
          <p:nvPr/>
        </p:nvCxnSpPr>
        <p:spPr>
          <a:xfrm>
            <a:off x="4775200" y="751734"/>
            <a:ext cx="6606302" cy="0"/>
          </a:xfrm>
          <a:prstGeom prst="line">
            <a:avLst/>
          </a:prstGeom>
          <a:ln>
            <a:solidFill>
              <a:srgbClr val="FFCF01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0931106-9509-157C-CE16-B119BD5A8E87}"/>
              </a:ext>
            </a:extLst>
          </p:cNvPr>
          <p:cNvSpPr txBox="1"/>
          <p:nvPr/>
        </p:nvSpPr>
        <p:spPr>
          <a:xfrm>
            <a:off x="3185724" y="4330370"/>
            <a:ext cx="6100616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What % of online experiences start with a search engine?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97493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9984</TotalTime>
  <Words>516</Words>
  <Application>Microsoft Office PowerPoint</Application>
  <PresentationFormat>Widescreen</PresentationFormat>
  <Paragraphs>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Lexend Deca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Kimberly Fahey</dc:creator>
  <cp:lastModifiedBy>Kimberly Fahey</cp:lastModifiedBy>
  <cp:revision>9</cp:revision>
  <dcterms:created xsi:type="dcterms:W3CDTF">2025-02-24T16:04:08Z</dcterms:created>
  <dcterms:modified xsi:type="dcterms:W3CDTF">2025-04-17T20:13:06Z</dcterms:modified>
</cp:coreProperties>
</file>