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5"/>
  </p:notesMasterIdLst>
  <p:handoutMasterIdLst>
    <p:handoutMasterId r:id="rId16"/>
  </p:handoutMasterIdLst>
  <p:sldIdLst>
    <p:sldId id="911" r:id="rId2"/>
    <p:sldId id="930" r:id="rId3"/>
    <p:sldId id="258" r:id="rId4"/>
    <p:sldId id="263" r:id="rId5"/>
    <p:sldId id="3727" r:id="rId6"/>
    <p:sldId id="319" r:id="rId7"/>
    <p:sldId id="314" r:id="rId8"/>
    <p:sldId id="3730" r:id="rId9"/>
    <p:sldId id="3724" r:id="rId10"/>
    <p:sldId id="3728" r:id="rId11"/>
    <p:sldId id="338" r:id="rId12"/>
    <p:sldId id="3725" r:id="rId13"/>
    <p:sldId id="3729" r:id="rId14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00153E"/>
    <a:srgbClr val="001B50"/>
    <a:srgbClr val="000E2A"/>
    <a:srgbClr val="FFCB0D"/>
    <a:srgbClr val="88B4FC"/>
    <a:srgbClr val="B4D0FE"/>
    <a:srgbClr val="8DA9F7"/>
    <a:srgbClr val="508FF6"/>
    <a:srgbClr val="0B5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F6E9F2-3E4F-46E8-8665-6947391480FD}" v="711" dt="2025-04-17T12:30:52.7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83" autoAdjust="0"/>
  </p:normalViewPr>
  <p:slideViewPr>
    <p:cSldViewPr snapToGrid="0">
      <p:cViewPr varScale="1">
        <p:scale>
          <a:sx n="94" d="100"/>
          <a:sy n="94" d="100"/>
        </p:scale>
        <p:origin x="11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Onboarded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4339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E42-4061-B219-A54960BA5C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1893</c:v>
                </c:pt>
                <c:pt idx="1">
                  <c:v>2641</c:v>
                </c:pt>
                <c:pt idx="2">
                  <c:v>3213</c:v>
                </c:pt>
                <c:pt idx="3">
                  <c:v>3895</c:v>
                </c:pt>
                <c:pt idx="4">
                  <c:v>4331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32-4011-9509-FB5869DCB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Processing</c:v>
                </c:pt>
              </c:strCache>
            </c:strRef>
          </c:tx>
          <c:spPr>
            <a:solidFill>
              <a:srgbClr val="FFCF01"/>
            </a:solidFill>
            <a:ln>
              <a:noFill/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2904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E42-4061-B219-A54960BA5C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679</c:v>
                </c:pt>
                <c:pt idx="1">
                  <c:v>1430</c:v>
                </c:pt>
                <c:pt idx="2">
                  <c:v>1751</c:v>
                </c:pt>
                <c:pt idx="3">
                  <c:v>2311</c:v>
                </c:pt>
                <c:pt idx="4">
                  <c:v>2896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32-4011-9509-FB5869DCB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9925168"/>
        <c:axId val="649923856"/>
      </c:barChart>
      <c:catAx>
        <c:axId val="64992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649923856"/>
        <c:crosses val="autoZero"/>
        <c:auto val="1"/>
        <c:lblAlgn val="ctr"/>
        <c:lblOffset val="100"/>
        <c:noMultiLvlLbl val="0"/>
      </c:catAx>
      <c:valAx>
        <c:axId val="64992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992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772958609552616"/>
          <c:y val="0.9210410282350866"/>
          <c:w val="0.34454082780894774"/>
          <c:h val="6.6906079497840443E-2"/>
        </c:manualLayout>
      </c:layout>
      <c:overlay val="0"/>
      <c:spPr>
        <a:noFill/>
        <a:ln>
          <a:solidFill>
            <a:schemeClr val="accent1">
              <a:shade val="15000"/>
              <a:alpha val="99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B4D0FE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260-4ACA-B5B5-D8B2AF0A6EBF}"/>
              </c:ext>
            </c:extLst>
          </c:dPt>
          <c:dPt>
            <c:idx val="1"/>
            <c:invertIfNegative val="0"/>
            <c:bubble3D val="0"/>
            <c:spPr>
              <a:solidFill>
                <a:srgbClr val="88B4FC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A260-4ACA-B5B5-D8B2AF0A6EBF}"/>
              </c:ext>
            </c:extLst>
          </c:dPt>
          <c:dPt>
            <c:idx val="2"/>
            <c:invertIfNegative val="0"/>
            <c:bubble3D val="0"/>
            <c:spPr>
              <a:solidFill>
                <a:srgbClr val="508FF6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260-4ACA-B5B5-D8B2AF0A6EBF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A260-4ACA-B5B5-D8B2AF0A6EBF}"/>
              </c:ext>
            </c:extLst>
          </c:dPt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Sheet1!$B$2:$B$5</c:f>
              <c:numCache>
                <c:formatCode>#,##0.00</c:formatCode>
                <c:ptCount val="4"/>
                <c:pt idx="0">
                  <c:v>616513.1</c:v>
                </c:pt>
                <c:pt idx="1">
                  <c:v>790186.79</c:v>
                </c:pt>
                <c:pt idx="2">
                  <c:v>1431502.49</c:v>
                </c:pt>
                <c:pt idx="3">
                  <c:v>1767863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60-4ACA-B5B5-D8B2AF0A6E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"/>
        <c:shape val="box"/>
        <c:axId val="1396292559"/>
        <c:axId val="1396302159"/>
        <c:axId val="0"/>
      </c:bar3DChart>
      <c:catAx>
        <c:axId val="13962925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6302159"/>
        <c:crosses val="autoZero"/>
        <c:auto val="1"/>
        <c:lblAlgn val="ctr"/>
        <c:lblOffset val="100"/>
        <c:noMultiLvlLbl val="0"/>
      </c:catAx>
      <c:valAx>
        <c:axId val="1396302159"/>
        <c:scaling>
          <c:orientation val="minMax"/>
        </c:scaling>
        <c:delete val="0"/>
        <c:axPos val="l"/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292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40050186431994"/>
          <c:y val="0.89905158556725517"/>
          <c:w val="0.72455989679973143"/>
          <c:h val="6.36337482263903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ACH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Sheet1!$B$2:$B$6</c:f>
              <c:numCache>
                <c:formatCode>#,##0</c:formatCode>
                <c:ptCount val="5"/>
                <c:pt idx="0">
                  <c:v>1502728</c:v>
                </c:pt>
                <c:pt idx="1">
                  <c:v>1641281</c:v>
                </c:pt>
                <c:pt idx="2">
                  <c:v>1729674</c:v>
                </c:pt>
                <c:pt idx="3" formatCode="General">
                  <c:v>1954018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C1-4701-BFCE-9DFC09F045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Pinless</c:v>
                </c:pt>
              </c:strCache>
            </c:strRef>
          </c:tx>
          <c:spPr>
            <a:solidFill>
              <a:srgbClr val="FFCB0D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Sheet1!$C$2:$C$6</c:f>
              <c:numCache>
                <c:formatCode>#,##0</c:formatCode>
                <c:ptCount val="5"/>
                <c:pt idx="0">
                  <c:v>270619</c:v>
                </c:pt>
                <c:pt idx="1">
                  <c:v>340162</c:v>
                </c:pt>
                <c:pt idx="2">
                  <c:v>556513</c:v>
                </c:pt>
                <c:pt idx="3" formatCode="General">
                  <c:v>760625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C1-4701-BFCE-9DFC09F045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RCC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Sheet1!$D$2:$D$6</c:f>
              <c:numCache>
                <c:formatCode>#,##0</c:formatCode>
                <c:ptCount val="5"/>
                <c:pt idx="0">
                  <c:v>29226</c:v>
                </c:pt>
                <c:pt idx="1">
                  <c:v>49831</c:v>
                </c:pt>
                <c:pt idx="2" formatCode="General">
                  <c:v>94279</c:v>
                </c:pt>
                <c:pt idx="3" formatCode="General">
                  <c:v>166409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C1-4701-BFCE-9DFC09F04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gapDepth val="115"/>
        <c:shape val="box"/>
        <c:axId val="1444134927"/>
        <c:axId val="1444135407"/>
        <c:axId val="0"/>
      </c:bar3DChart>
      <c:catAx>
        <c:axId val="144413492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44135407"/>
        <c:crosses val="autoZero"/>
        <c:auto val="1"/>
        <c:lblAlgn val="ctr"/>
        <c:lblOffset val="100"/>
        <c:noMultiLvlLbl val="0"/>
      </c:catAx>
      <c:valAx>
        <c:axId val="1444135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4134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188304829212681"/>
          <c:y val="0.92492140208192208"/>
          <c:w val="0.38027207996384782"/>
          <c:h val="6.03364097687542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Sheet1!$H$2</c:f>
              <c:strCache>
                <c:ptCount val="1"/>
                <c:pt idx="0">
                  <c:v>% of portfolio </c:v>
                </c:pt>
              </c:strCache>
            </c:strRef>
          </c:tx>
          <c:explosion val="9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D116-4173-8CB8-05A0786C291F}"/>
              </c:ext>
            </c:extLst>
          </c:dPt>
          <c:dPt>
            <c:idx val="1"/>
            <c:bubble3D val="0"/>
            <c:spPr>
              <a:solidFill>
                <a:srgbClr val="4472C4">
                  <a:lumMod val="75000"/>
                </a:srgb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D116-4173-8CB8-05A0786C291F}"/>
              </c:ext>
            </c:extLst>
          </c:dPt>
          <c:dPt>
            <c:idx val="2"/>
            <c:bubble3D val="0"/>
            <c:spPr>
              <a:solidFill>
                <a:srgbClr val="4472C4">
                  <a:lumMod val="40000"/>
                  <a:lumOff val="60000"/>
                </a:srgb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D116-4173-8CB8-05A0786C291F}"/>
              </c:ext>
            </c:extLst>
          </c:dPt>
          <c:dPt>
            <c:idx val="3"/>
            <c:bubble3D val="0"/>
            <c:spPr>
              <a:solidFill>
                <a:srgbClr val="E1B23B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D116-4173-8CB8-05A0786C291F}"/>
              </c:ext>
            </c:extLst>
          </c:dPt>
          <c:dPt>
            <c:idx val="4"/>
            <c:bubble3D val="0"/>
            <c:spPr>
              <a:solidFill>
                <a:srgbClr val="F4D75E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D116-4173-8CB8-05A0786C291F}"/>
              </c:ext>
            </c:extLst>
          </c:dPt>
          <c:dPt>
            <c:idx val="5"/>
            <c:bubble3D val="0"/>
            <c:spPr>
              <a:solidFill>
                <a:srgbClr val="F9E3A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D116-4173-8CB8-05A0786C291F}"/>
              </c:ext>
            </c:extLst>
          </c:dPt>
          <c:dPt>
            <c:idx val="6"/>
            <c:bubble3D val="0"/>
            <c:spPr>
              <a:solidFill>
                <a:srgbClr val="FDF7DF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D116-4173-8CB8-05A0786C291F}"/>
              </c:ext>
            </c:extLst>
          </c:dPt>
          <c:dPt>
            <c:idx val="7"/>
            <c:bubble3D val="0"/>
            <c:spPr>
              <a:solidFill>
                <a:srgbClr val="44546A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D116-4173-8CB8-05A0786C291F}"/>
              </c:ext>
            </c:extLst>
          </c:dPt>
          <c:dPt>
            <c:idx val="8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D116-4173-8CB8-05A0786C291F}"/>
              </c:ext>
            </c:extLst>
          </c:dPt>
          <c:dPt>
            <c:idx val="9"/>
            <c:bubble3D val="0"/>
            <c:spPr>
              <a:solidFill>
                <a:srgbClr val="E7E6E6">
                  <a:lumMod val="90000"/>
                </a:srgb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D116-4173-8CB8-05A0786C291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116-4173-8CB8-05A0786C291F}"/>
                </c:ext>
              </c:extLst>
            </c:dLbl>
            <c:dLbl>
              <c:idx val="1"/>
              <c:layout>
                <c:manualLayout>
                  <c:x val="0"/>
                  <c:y val="-5.50621617120903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528081111895212"/>
                      <c:h val="9.47569746554427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116-4173-8CB8-05A0786C291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116-4173-8CB8-05A0786C291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D116-4173-8CB8-05A0786C291F}"/>
                </c:ext>
              </c:extLst>
            </c:dLbl>
            <c:dLbl>
              <c:idx val="4"/>
              <c:layout>
                <c:manualLayout>
                  <c:x val="-1.2982863340113098E-2"/>
                  <c:y val="0.1061253206129358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875509666068842"/>
                      <c:h val="7.4734370396500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116-4173-8CB8-05A0786C291F}"/>
                </c:ext>
              </c:extLst>
            </c:dLbl>
            <c:dLbl>
              <c:idx val="5"/>
              <c:layout>
                <c:manualLayout>
                  <c:x val="-1.376085169360731E-2"/>
                  <c:y val="3.75423829855161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607715917426242"/>
                      <c:h val="7.4734370396500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116-4173-8CB8-05A0786C291F}"/>
                </c:ext>
              </c:extLst>
            </c:dLbl>
            <c:dLbl>
              <c:idx val="6"/>
              <c:layout>
                <c:manualLayout>
                  <c:x val="5.0969228827658633E-3"/>
                  <c:y val="-2.293000788926393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58288862875815"/>
                      <c:h val="7.47343613970568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D116-4173-8CB8-05A0786C291F}"/>
                </c:ext>
              </c:extLst>
            </c:dLbl>
            <c:dLbl>
              <c:idx val="7"/>
              <c:layout>
                <c:manualLayout>
                  <c:x val="7.2981624244727854E-3"/>
                  <c:y val="-4.3856672088557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40330477218114"/>
                      <c:h val="0.136344608264545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D116-4173-8CB8-05A0786C291F}"/>
                </c:ext>
              </c:extLst>
            </c:dLbl>
            <c:dLbl>
              <c:idx val="8"/>
              <c:layout>
                <c:manualLayout>
                  <c:x val="-1.6268283784994817E-2"/>
                  <c:y val="-1.85759568725037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rgbClr val="5E358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145120908107343E-2"/>
                      <c:h val="0.111200538403098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D116-4173-8CB8-05A0786C291F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79879793426775"/>
                      <c:h val="7.4734370396500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D116-4173-8CB8-05A0786C29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Sheet1!$F$3:$F$12</c:f>
              <c:strCache>
                <c:ptCount val="10"/>
                <c:pt idx="0">
                  <c:v>Healthcare and Social Services </c:v>
                </c:pt>
                <c:pt idx="1">
                  <c:v>Transportation and Logistics</c:v>
                </c:pt>
                <c:pt idx="2">
                  <c:v>Professional and Business Services </c:v>
                </c:pt>
                <c:pt idx="3">
                  <c:v>Government, Legal, and Educational Services </c:v>
                </c:pt>
                <c:pt idx="4">
                  <c:v>Retail and Consumer Goods</c:v>
                </c:pt>
                <c:pt idx="5">
                  <c:v>Construction and Real Estate </c:v>
                </c:pt>
                <c:pt idx="6">
                  <c:v>Hospitality and entertainment </c:v>
                </c:pt>
                <c:pt idx="7">
                  <c:v>Utilities and Essential Services </c:v>
                </c:pt>
                <c:pt idx="8">
                  <c:v>Financial Services </c:v>
                </c:pt>
                <c:pt idx="9">
                  <c:v>Charitable and Not for Profit</c:v>
                </c:pt>
              </c:strCache>
            </c:strRef>
          </c:cat>
          <c:val>
            <c:numRef>
              <c:f>Sheet1!$H$3:$H$12</c:f>
              <c:numCache>
                <c:formatCode>0%</c:formatCode>
                <c:ptCount val="10"/>
                <c:pt idx="0">
                  <c:v>0.17557614635305299</c:v>
                </c:pt>
                <c:pt idx="1">
                  <c:v>0.11712995961035876</c:v>
                </c:pt>
                <c:pt idx="2">
                  <c:v>7.6027559990496554E-2</c:v>
                </c:pt>
                <c:pt idx="3">
                  <c:v>0.17771442147778571</c:v>
                </c:pt>
                <c:pt idx="4">
                  <c:v>1.3304822998336897E-2</c:v>
                </c:pt>
                <c:pt idx="5">
                  <c:v>1.2592064623425991E-2</c:v>
                </c:pt>
                <c:pt idx="6">
                  <c:v>3.9914468995010693E-2</c:v>
                </c:pt>
                <c:pt idx="7">
                  <c:v>6.4148253741981472E-3</c:v>
                </c:pt>
                <c:pt idx="8">
                  <c:v>0.19387027797576623</c:v>
                </c:pt>
                <c:pt idx="9">
                  <c:v>0.18745545260156807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116-4173-8CB8-05A0786C291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829EAD-AACF-FF1C-7A47-28504D6800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680B65-BD8F-0AC2-2686-908E8F3425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73F871E-9E37-4A76-957C-2AD81E6ED07B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03E0D-2334-7641-6A77-4EECFB2143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D70675-3DF3-9A2D-36C6-6C86237A21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8D25F70-F792-4444-89FA-533A3A9DF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31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301BD45-8047-4CDB-A370-31BD2D55055A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77A1F02-728E-4066-AD1C-0BB2A5C8A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69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887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C704E-296C-419A-9F99-CC2586AFBC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96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6C704E-296C-419A-9F99-CC2586AFBC8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835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37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0114B-8BF0-43AB-9C83-22773AEE4D2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384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AD5D-DCB6-0542-5CFB-7B35754B6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7C1ED3-C826-E43D-79E3-0AD9F2172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8F235-0438-1C8B-43B5-3BCA01B2F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685BF-EE3B-0FC3-D550-53DB8778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B8E79-59D4-9564-9456-D69D59243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95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73B9-EBC0-0F59-1CA0-9BBFBA107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FE2C8-B681-CD61-3894-2EB2E2029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A3926-717C-F181-99DA-34F51708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9DB6B-E024-43FC-AB08-29A8FE7BDAE3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9861E-443B-5584-ABBD-988C8406E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883A8-FD64-E7BA-8598-D80340E63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9AC5-1A45-4C22-9200-2C6A071E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7CDD9-7758-32AA-1D5E-8B9D3F934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8ED1D-4DFD-2C74-1C50-23D067E53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FA0A-739E-5F53-6B47-49CFED652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62BCF-DA3E-3423-B2D5-3EE1B8313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829C5-E3E1-53C3-5E02-19931C08E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2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981F8-1E57-32D2-A3A8-A3A7EA83D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4CA45-985C-E20B-DA5B-5DB64FE65F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72AB2-7CAC-3A8E-AE27-96E3E0761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6DD2A-C223-9871-DA10-341E7C7B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CF3E3-D948-9408-E426-73D2261F1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EDB424-8CAB-8913-9738-CF53A013B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19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8360C-8454-83E0-AADD-C35C17E1D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1AE44-B344-0A6A-95CE-F91D8FD46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3C839-82F4-0064-4ACA-FFB4556A2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7D1243-02CE-F96A-BDD1-312EBDE50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1F0D8-8316-E32F-2097-2168094207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E1164F-7BB7-5AB6-A2C3-6541DD08A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8A1488-D69B-FA91-D3C0-44D50DD42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CABE38-58BB-E8B8-97E7-7905CF842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5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2EF19-B8E1-E76A-375B-48931903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CAE52B-241E-3FE2-FC94-CA28F05D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06FA6-8322-818A-8D44-FD579BB9E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DD51A-DD21-9E5F-311D-FE6FC3044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2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77CE4C-DF63-C873-7C32-8D389433A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9DB6B-E024-43FC-AB08-29A8FE7BDAE3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850211-575D-27FA-8D01-C1E5E1868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1E3B2-BA8B-E27F-321A-9E55290D8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39AC5-1A45-4C22-9200-2C6A071E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8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0FB46-2884-CBBE-975C-1D1213BE5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85559-FCEC-2A30-02AE-83CF6380A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5A912-6449-ADB2-11AC-C631E3263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52549-3C5D-9704-694D-DEB392442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2E17E-064F-6FCE-B9CC-06B75BEF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304DF-4453-DD8F-D11D-5C7EBF42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17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A82DC-11C5-0871-5E6D-2B27FA63F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AA6837-AFF6-705C-8020-F5D39A002E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9FC27-FD89-ED2B-821B-FD5540DC0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08C8D-2D11-2A99-4106-C20754E1C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AB9B1C-6656-D77B-2016-15F4749EC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81DAE-18CE-5554-7F48-460D750C3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3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47573-9B32-F1FC-BC36-80A98BE3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2ABFE4-6D8C-7C9C-5B34-2F95A22B4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C60F4-205C-6DB2-4A24-6992B2ECD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CEA3D-BE35-D2BB-1356-FD77F974F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D0431-D8F8-7739-0FCB-B4FF8A6E9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6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4D892E-93C7-E001-8047-0BAD9FA85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152B23-2FB7-2ED0-461A-75BF39F55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7D093-35B3-CC44-E9EF-8635CC3DF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3BE2C-9E65-59C8-3AA9-B254C7FC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77C5F-A088-456D-FCEF-635A91944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48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4942000" cy="33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6192900" y="667900"/>
            <a:ext cx="5555200" cy="54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15731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0EBE1-8FA2-6E61-B341-1ABAC4069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7100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46F72-ED53-CF2A-EB0C-6DB353CF5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457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0369CB-D612-845F-A425-079E5E20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A83CE1-2DC1-4186-B1E7-A395A04D5408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07CC28-0DC4-0D72-FDF4-00049F43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D68B6-C3F6-9713-0E30-2E5CC4A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180E6-C375-4638-9E56-D8C743EB8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5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915B1A-25AC-AB1B-C42C-187FB47FC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5880A-23CA-9F0D-F7B6-D533E7D4C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0F572-FC22-AB57-1FC7-E41FBBB611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E9DB6B-E024-43FC-AB08-29A8FE7BDAE3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F88A3-FA39-1EEF-0A8C-E45E68961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D064A-531D-42D5-5072-1AEADB23A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639AC5-1A45-4C22-9200-2C6A071EC1A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E9C3C01C-0D84-F717-DA5C-3498A347F4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/>
          <a:srcRect r="16010"/>
          <a:stretch/>
        </p:blipFill>
        <p:spPr>
          <a:xfrm>
            <a:off x="412124" y="6342437"/>
            <a:ext cx="1059433" cy="32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532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50" r:id="rId13"/>
    <p:sldLayoutId id="21474836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12" Type="http://schemas.openxmlformats.org/officeDocument/2006/relationships/image" Target="../media/image14.png"/><Relationship Id="rId17" Type="http://schemas.microsoft.com/office/2007/relationships/hdphoto" Target="../media/hdphoto6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jpeg"/><Relationship Id="rId5" Type="http://schemas.openxmlformats.org/officeDocument/2006/relationships/image" Target="../media/image9.png"/><Relationship Id="rId15" Type="http://schemas.microsoft.com/office/2007/relationships/hdphoto" Target="../media/hdphoto5.wdp"/><Relationship Id="rId10" Type="http://schemas.openxmlformats.org/officeDocument/2006/relationships/image" Target="../media/image12.jpe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chart" Target="../charts/chart4.xml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ub.usiopay.com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large screen with a logo on it&#10;&#10;Description automatically generated">
            <a:extLst>
              <a:ext uri="{FF2B5EF4-FFF2-40B4-BE49-F238E27FC236}">
                <a16:creationId xmlns:a16="http://schemas.microsoft.com/office/drawing/2014/main" id="{E8B9312F-3466-9C36-E252-CF6BA00C85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67"/>
          <a:stretch/>
        </p:blipFill>
        <p:spPr>
          <a:xfrm>
            <a:off x="0" y="4916"/>
            <a:ext cx="6530758" cy="685308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076F3A-7696-1916-25AE-ACB3C6409DFD}"/>
              </a:ext>
            </a:extLst>
          </p:cNvPr>
          <p:cNvSpPr/>
          <p:nvPr/>
        </p:nvSpPr>
        <p:spPr>
          <a:xfrm>
            <a:off x="0" y="-14749"/>
            <a:ext cx="6563317" cy="6862916"/>
          </a:xfrm>
          <a:prstGeom prst="rect">
            <a:avLst/>
          </a:prstGeom>
          <a:solidFill>
            <a:srgbClr val="00133A">
              <a:alpha val="9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2F2247-BD79-8756-479E-15C708CA41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84390" y="1747164"/>
            <a:ext cx="3678382" cy="368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500" spc="-150" dirty="0">
                <a:solidFill>
                  <a:srgbClr val="00133A"/>
                </a:solidFill>
                <a:latin typeface="Bernard MT Condensed" panose="02050806060905020404" pitchFamily="18" charset="0"/>
              </a:rPr>
              <a:t>Acquiring</a:t>
            </a:r>
            <a:br>
              <a:rPr lang="en-US" sz="6500" spc="-150" dirty="0">
                <a:solidFill>
                  <a:srgbClr val="00133A"/>
                </a:solidFill>
                <a:latin typeface="Bernard MT Condensed" panose="02050806060905020404" pitchFamily="18" charset="0"/>
              </a:rPr>
            </a:br>
            <a:endParaRPr lang="en-US" sz="2200" spc="-150" dirty="0">
              <a:solidFill>
                <a:srgbClr val="00133A"/>
              </a:solidFill>
              <a:latin typeface="Bernard MT Condensed" panose="02050806060905020404" pitchFamily="18" charset="0"/>
            </a:endParaRPr>
          </a:p>
          <a:p>
            <a:pPr algn="ctr"/>
            <a:r>
              <a:rPr lang="en-US" sz="5500" spc="-150" dirty="0">
                <a:solidFill>
                  <a:srgbClr val="00133A"/>
                </a:solidFill>
                <a:latin typeface="Bernard MT Condensed" panose="02050806060905020404" pitchFamily="18" charset="0"/>
              </a:rPr>
              <a:t>Merchant Services</a:t>
            </a:r>
          </a:p>
          <a:p>
            <a:pPr>
              <a:lnSpc>
                <a:spcPts val="3800"/>
              </a:lnSpc>
            </a:pPr>
            <a:endParaRPr lang="en-US" sz="5400" spc="-150" dirty="0">
              <a:solidFill>
                <a:srgbClr val="00133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8AE56E-F1F4-B516-6F9D-7655F3A2D6F4}"/>
              </a:ext>
            </a:extLst>
          </p:cNvPr>
          <p:cNvSpPr/>
          <p:nvPr/>
        </p:nvSpPr>
        <p:spPr>
          <a:xfrm>
            <a:off x="6577076" y="-4916"/>
            <a:ext cx="75668" cy="6862916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60BA83C7-5CC6-5E85-D7CA-EFE1BC8B30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40" b="6868"/>
          <a:stretch/>
        </p:blipFill>
        <p:spPr>
          <a:xfrm>
            <a:off x="10903357" y="6417188"/>
            <a:ext cx="1065974" cy="31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6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bldLvl="2" advAuto="50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7D0D3A4-B13A-8F5A-B813-51E3AF5C1237}"/>
              </a:ext>
            </a:extLst>
          </p:cNvPr>
          <p:cNvSpPr>
            <a:spLocks/>
          </p:cNvSpPr>
          <p:nvPr/>
        </p:nvSpPr>
        <p:spPr>
          <a:xfrm rot="10800000">
            <a:off x="101830" y="-33559"/>
            <a:ext cx="4229330" cy="5966461"/>
          </a:xfrm>
          <a:custGeom>
            <a:avLst/>
            <a:gdLst>
              <a:gd name="connsiteX0" fmla="*/ 0 w 4432300"/>
              <a:gd name="connsiteY0" fmla="*/ 6883400 h 6972300"/>
              <a:gd name="connsiteX1" fmla="*/ 1079500 w 4432300"/>
              <a:gd name="connsiteY1" fmla="*/ 0 h 6972300"/>
              <a:gd name="connsiteX2" fmla="*/ 4432300 w 4432300"/>
              <a:gd name="connsiteY2" fmla="*/ 6972300 h 6972300"/>
              <a:gd name="connsiteX3" fmla="*/ 12700 w 4432300"/>
              <a:gd name="connsiteY3" fmla="*/ 6934200 h 6972300"/>
              <a:gd name="connsiteX4" fmla="*/ 0 w 4432300"/>
              <a:gd name="connsiteY4" fmla="*/ 68834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2300" h="6972300">
                <a:moveTo>
                  <a:pt x="0" y="6883400"/>
                </a:moveTo>
                <a:lnTo>
                  <a:pt x="1079500" y="0"/>
                </a:lnTo>
                <a:lnTo>
                  <a:pt x="4432300" y="6972300"/>
                </a:lnTo>
                <a:lnTo>
                  <a:pt x="12700" y="6934200"/>
                </a:lnTo>
                <a:lnTo>
                  <a:pt x="0" y="68834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D34503C-FBAB-9D4A-15F8-850A5260D7BF}"/>
              </a:ext>
            </a:extLst>
          </p:cNvPr>
          <p:cNvSpPr>
            <a:spLocks/>
          </p:cNvSpPr>
          <p:nvPr/>
        </p:nvSpPr>
        <p:spPr>
          <a:xfrm>
            <a:off x="-69968" y="-1"/>
            <a:ext cx="5779047" cy="6888219"/>
          </a:xfrm>
          <a:custGeom>
            <a:avLst/>
            <a:gdLst>
              <a:gd name="connsiteX0" fmla="*/ 0 w 4432300"/>
              <a:gd name="connsiteY0" fmla="*/ 6883400 h 6972300"/>
              <a:gd name="connsiteX1" fmla="*/ 1079500 w 4432300"/>
              <a:gd name="connsiteY1" fmla="*/ 0 h 6972300"/>
              <a:gd name="connsiteX2" fmla="*/ 4432300 w 4432300"/>
              <a:gd name="connsiteY2" fmla="*/ 6972300 h 6972300"/>
              <a:gd name="connsiteX3" fmla="*/ 12700 w 4432300"/>
              <a:gd name="connsiteY3" fmla="*/ 6934200 h 6972300"/>
              <a:gd name="connsiteX4" fmla="*/ 0 w 4432300"/>
              <a:gd name="connsiteY4" fmla="*/ 68834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2300" h="6972300">
                <a:moveTo>
                  <a:pt x="0" y="6883400"/>
                </a:moveTo>
                <a:lnTo>
                  <a:pt x="1079500" y="0"/>
                </a:lnTo>
                <a:lnTo>
                  <a:pt x="4432300" y="6972300"/>
                </a:lnTo>
                <a:lnTo>
                  <a:pt x="12700" y="6934200"/>
                </a:lnTo>
                <a:lnTo>
                  <a:pt x="0" y="6883400"/>
                </a:lnTo>
                <a:close/>
              </a:path>
            </a:pathLst>
          </a:custGeom>
          <a:solidFill>
            <a:srgbClr val="001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D9236B5-9069-0E28-08C7-E3859FE1231E}"/>
              </a:ext>
            </a:extLst>
          </p:cNvPr>
          <p:cNvSpPr>
            <a:spLocks/>
          </p:cNvSpPr>
          <p:nvPr/>
        </p:nvSpPr>
        <p:spPr>
          <a:xfrm>
            <a:off x="2565324" y="1462953"/>
            <a:ext cx="2810255" cy="281025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6C61231-FF16-6F8A-C418-ADDC8FB1BD87}"/>
              </a:ext>
            </a:extLst>
          </p:cNvPr>
          <p:cNvSpPr>
            <a:spLocks/>
          </p:cNvSpPr>
          <p:nvPr/>
        </p:nvSpPr>
        <p:spPr>
          <a:xfrm>
            <a:off x="2667361" y="1564990"/>
            <a:ext cx="2606181" cy="2606181"/>
          </a:xfrm>
          <a:prstGeom prst="ellipse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48550A-0DC3-4DA6-AB9F-F8DA88728BD7}"/>
              </a:ext>
            </a:extLst>
          </p:cNvPr>
          <p:cNvSpPr txBox="1">
            <a:spLocks/>
          </p:cNvSpPr>
          <p:nvPr/>
        </p:nvSpPr>
        <p:spPr>
          <a:xfrm>
            <a:off x="2684666" y="2794229"/>
            <a:ext cx="2526188" cy="536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2200"/>
              </a:lnSpc>
            </a:pPr>
            <a:r>
              <a:rPr lang="en-US" sz="4000" b="1" dirty="0">
                <a:latin typeface="Bernard MT Condensed" panose="02050806060905020404" pitchFamily="18" charset="0"/>
              </a:rPr>
              <a:t>Products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929C05B3-EDE9-C6B5-104F-EDD7A97AA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0872" y="856563"/>
            <a:ext cx="1874897" cy="839340"/>
          </a:xfrm>
        </p:spPr>
        <p:txBody>
          <a:bodyPr wrap="none">
            <a:noAutofit/>
          </a:bodyPr>
          <a:lstStyle/>
          <a:p>
            <a:pPr marL="0" indent="0">
              <a:lnSpc>
                <a:spcPts val="28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CF01"/>
                </a:solidFill>
                <a:latin typeface="Bernard MT Condensed" panose="02050806060905020404" pitchFamily="18" charset="0"/>
              </a:rPr>
              <a:t>Payment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CF01"/>
                </a:solidFill>
                <a:latin typeface="Bernard MT Condensed" panose="02050806060905020404" pitchFamily="18" charset="0"/>
              </a:rPr>
              <a:t>Facilitation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48878E0-A082-85C5-370F-F06D3091D7D5}"/>
              </a:ext>
            </a:extLst>
          </p:cNvPr>
          <p:cNvSpPr txBox="1">
            <a:spLocks/>
          </p:cNvSpPr>
          <p:nvPr/>
        </p:nvSpPr>
        <p:spPr>
          <a:xfrm>
            <a:off x="7770872" y="4230652"/>
            <a:ext cx="2035279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2400" b="1" dirty="0">
                <a:solidFill>
                  <a:srgbClr val="FFCF01"/>
                </a:solidFill>
                <a:latin typeface="Bernard MT Condensed" panose="02050806060905020404" pitchFamily="18" charset="0"/>
              </a:rPr>
              <a:t>Pinless Debit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117CAFDA-912C-FE0C-C963-4FA8722A610B}"/>
              </a:ext>
            </a:extLst>
          </p:cNvPr>
          <p:cNvSpPr txBox="1">
            <a:spLocks/>
          </p:cNvSpPr>
          <p:nvPr/>
        </p:nvSpPr>
        <p:spPr>
          <a:xfrm>
            <a:off x="7770872" y="3202554"/>
            <a:ext cx="2167034" cy="359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8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CF01"/>
                </a:solidFill>
                <a:latin typeface="Bernard MT Condensed" panose="02050806060905020404" pitchFamily="18" charset="0"/>
              </a:rPr>
              <a:t>Credit Card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B112E218-60E2-D540-B5BE-51E7D00C9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8103" y="932863"/>
            <a:ext cx="545179" cy="649644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7819B2A6-97A5-A1F2-0F3F-02D6561F1E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2920" y="3141502"/>
            <a:ext cx="649717" cy="53804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A9AFAA6C-0F74-1156-FC7C-48E1999D3DEA}"/>
              </a:ext>
            </a:extLst>
          </p:cNvPr>
          <p:cNvGrpSpPr>
            <a:grpSpLocks/>
          </p:cNvGrpSpPr>
          <p:nvPr/>
        </p:nvGrpSpPr>
        <p:grpSpPr>
          <a:xfrm>
            <a:off x="6920338" y="4206482"/>
            <a:ext cx="585388" cy="578537"/>
            <a:chOff x="8201831" y="5252536"/>
            <a:chExt cx="718148" cy="709743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7FA8DAA-E931-E902-C166-A49A08ACF876}"/>
                </a:ext>
              </a:extLst>
            </p:cNvPr>
            <p:cNvSpPr>
              <a:spLocks/>
            </p:cNvSpPr>
            <p:nvPr/>
          </p:nvSpPr>
          <p:spPr>
            <a:xfrm>
              <a:off x="8217500" y="5252536"/>
              <a:ext cx="686810" cy="265098"/>
            </a:xfrm>
            <a:custGeom>
              <a:avLst/>
              <a:gdLst>
                <a:gd name="connsiteX0" fmla="*/ 106069 w 1561669"/>
                <a:gd name="connsiteY0" fmla="*/ 602782 h 602782"/>
                <a:gd name="connsiteX1" fmla="*/ 780835 w 1561669"/>
                <a:gd name="connsiteY1" fmla="*/ 102075 h 602782"/>
                <a:gd name="connsiteX2" fmla="*/ 1455600 w 1561669"/>
                <a:gd name="connsiteY2" fmla="*/ 602782 h 602782"/>
                <a:gd name="connsiteX3" fmla="*/ 1561669 w 1561669"/>
                <a:gd name="connsiteY3" fmla="*/ 602782 h 602782"/>
                <a:gd name="connsiteX4" fmla="*/ 780835 w 1561669"/>
                <a:gd name="connsiteY4" fmla="*/ 0 h 602782"/>
                <a:gd name="connsiteX5" fmla="*/ 0 w 1561669"/>
                <a:gd name="connsiteY5" fmla="*/ 602782 h 602782"/>
                <a:gd name="connsiteX6" fmla="*/ 106069 w 1561669"/>
                <a:gd name="connsiteY6" fmla="*/ 602782 h 60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1669" h="602782">
                  <a:moveTo>
                    <a:pt x="106069" y="602782"/>
                  </a:moveTo>
                  <a:cubicBezTo>
                    <a:pt x="193575" y="313033"/>
                    <a:pt x="462537" y="102075"/>
                    <a:pt x="780835" y="102075"/>
                  </a:cubicBezTo>
                  <a:cubicBezTo>
                    <a:pt x="1099132" y="102075"/>
                    <a:pt x="1368095" y="313078"/>
                    <a:pt x="1455600" y="602782"/>
                  </a:cubicBezTo>
                  <a:lnTo>
                    <a:pt x="1561669" y="602782"/>
                  </a:lnTo>
                  <a:cubicBezTo>
                    <a:pt x="1471259" y="255982"/>
                    <a:pt x="1155957" y="0"/>
                    <a:pt x="780835" y="0"/>
                  </a:cubicBezTo>
                  <a:cubicBezTo>
                    <a:pt x="405713" y="0"/>
                    <a:pt x="90411" y="255982"/>
                    <a:pt x="0" y="602782"/>
                  </a:cubicBezTo>
                  <a:lnTo>
                    <a:pt x="106069" y="602782"/>
                  </a:lnTo>
                  <a:close/>
                </a:path>
              </a:pathLst>
            </a:custGeom>
            <a:solidFill>
              <a:srgbClr val="000000"/>
            </a:solidFill>
            <a:ln w="45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Bernard MT Condensed" panose="02050806060905020404" pitchFamily="18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E396D38-A200-2602-0676-C807BD0ABCAC}"/>
                </a:ext>
              </a:extLst>
            </p:cNvPr>
            <p:cNvGrpSpPr>
              <a:grpSpLocks/>
            </p:cNvGrpSpPr>
            <p:nvPr/>
          </p:nvGrpSpPr>
          <p:grpSpPr>
            <a:xfrm>
              <a:off x="8201831" y="5382979"/>
              <a:ext cx="718148" cy="579300"/>
              <a:chOff x="8201831" y="5382979"/>
              <a:chExt cx="718148" cy="579300"/>
            </a:xfrm>
          </p:grpSpPr>
          <p:grpSp>
            <p:nvGrpSpPr>
              <p:cNvPr id="47" name="Graphic 44">
                <a:extLst>
                  <a:ext uri="{FF2B5EF4-FFF2-40B4-BE49-F238E27FC236}">
                    <a16:creationId xmlns:a16="http://schemas.microsoft.com/office/drawing/2014/main" id="{4DE8CBB7-9A12-E496-74D8-8128253F62A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8358922" y="5405415"/>
                <a:ext cx="403966" cy="403965"/>
                <a:chOff x="7283069" y="5185119"/>
                <a:chExt cx="918538" cy="918538"/>
              </a:xfrm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62591FDD-FB76-627B-5A28-85A83F448FC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283069" y="5185119"/>
                  <a:ext cx="918538" cy="918538"/>
                </a:xfrm>
                <a:custGeom>
                  <a:avLst/>
                  <a:gdLst>
                    <a:gd name="connsiteX0" fmla="*/ 918538 w 918538"/>
                    <a:gd name="connsiteY0" fmla="*/ 459269 h 918538"/>
                    <a:gd name="connsiteX1" fmla="*/ 459269 w 918538"/>
                    <a:gd name="connsiteY1" fmla="*/ 918538 h 918538"/>
                    <a:gd name="connsiteX2" fmla="*/ 0 w 918538"/>
                    <a:gd name="connsiteY2" fmla="*/ 459269 h 918538"/>
                    <a:gd name="connsiteX3" fmla="*/ 459269 w 918538"/>
                    <a:gd name="connsiteY3" fmla="*/ 0 h 918538"/>
                    <a:gd name="connsiteX4" fmla="*/ 918538 w 918538"/>
                    <a:gd name="connsiteY4" fmla="*/ 459269 h 918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538" h="918538">
                      <a:moveTo>
                        <a:pt x="918538" y="459269"/>
                      </a:moveTo>
                      <a:cubicBezTo>
                        <a:pt x="918538" y="712916"/>
                        <a:pt x="712916" y="918538"/>
                        <a:pt x="459269" y="918538"/>
                      </a:cubicBezTo>
                      <a:cubicBezTo>
                        <a:pt x="205622" y="918538"/>
                        <a:pt x="0" y="712916"/>
                        <a:pt x="0" y="459269"/>
                      </a:cubicBezTo>
                      <a:cubicBezTo>
                        <a:pt x="0" y="205622"/>
                        <a:pt x="205622" y="0"/>
                        <a:pt x="459269" y="0"/>
                      </a:cubicBezTo>
                      <a:cubicBezTo>
                        <a:pt x="712916" y="0"/>
                        <a:pt x="918538" y="205622"/>
                        <a:pt x="918538" y="459269"/>
                      </a:cubicBezTo>
                      <a:close/>
                    </a:path>
                  </a:pathLst>
                </a:custGeom>
                <a:solidFill>
                  <a:srgbClr val="FFCF01"/>
                </a:solidFill>
                <a:ln w="45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>
                    <a:latin typeface="Bernard MT Condensed" panose="02050806060905020404" pitchFamily="18" charset="0"/>
                  </a:endParaRPr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5961F70C-3BD3-4032-C7AD-4F874B5262D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626193" y="5395623"/>
                  <a:ext cx="270459" cy="535881"/>
                </a:xfrm>
                <a:custGeom>
                  <a:avLst/>
                  <a:gdLst>
                    <a:gd name="connsiteX0" fmla="*/ 106114 w 270459"/>
                    <a:gd name="connsiteY0" fmla="*/ 535837 h 535881"/>
                    <a:gd name="connsiteX1" fmla="*/ 106114 w 270459"/>
                    <a:gd name="connsiteY1" fmla="*/ 472295 h 535881"/>
                    <a:gd name="connsiteX2" fmla="*/ 0 w 270459"/>
                    <a:gd name="connsiteY2" fmla="*/ 443474 h 535881"/>
                    <a:gd name="connsiteX3" fmla="*/ 17701 w 270459"/>
                    <a:gd name="connsiteY3" fmla="*/ 381885 h 535881"/>
                    <a:gd name="connsiteX4" fmla="*/ 119912 w 270459"/>
                    <a:gd name="connsiteY4" fmla="*/ 410705 h 535881"/>
                    <a:gd name="connsiteX5" fmla="*/ 189308 w 270459"/>
                    <a:gd name="connsiteY5" fmla="*/ 358964 h 535881"/>
                    <a:gd name="connsiteX6" fmla="*/ 117915 w 270459"/>
                    <a:gd name="connsiteY6" fmla="*/ 292836 h 535881"/>
                    <a:gd name="connsiteX7" fmla="*/ 4584 w 270459"/>
                    <a:gd name="connsiteY7" fmla="*/ 175602 h 535881"/>
                    <a:gd name="connsiteX8" fmla="*/ 110018 w 270459"/>
                    <a:gd name="connsiteY8" fmla="*/ 64222 h 535881"/>
                    <a:gd name="connsiteX9" fmla="*/ 110018 w 270459"/>
                    <a:gd name="connsiteY9" fmla="*/ 0 h 535881"/>
                    <a:gd name="connsiteX10" fmla="*/ 163710 w 270459"/>
                    <a:gd name="connsiteY10" fmla="*/ 0 h 535881"/>
                    <a:gd name="connsiteX11" fmla="*/ 163710 w 270459"/>
                    <a:gd name="connsiteY11" fmla="*/ 60909 h 535881"/>
                    <a:gd name="connsiteX12" fmla="*/ 254121 w 270459"/>
                    <a:gd name="connsiteY12" fmla="*/ 82559 h 535881"/>
                    <a:gd name="connsiteX13" fmla="*/ 236420 w 270459"/>
                    <a:gd name="connsiteY13" fmla="*/ 142787 h 535881"/>
                    <a:gd name="connsiteX14" fmla="*/ 147326 w 270459"/>
                    <a:gd name="connsiteY14" fmla="*/ 120547 h 535881"/>
                    <a:gd name="connsiteX15" fmla="*/ 85100 w 270459"/>
                    <a:gd name="connsiteY15" fmla="*/ 166433 h 535881"/>
                    <a:gd name="connsiteX16" fmla="*/ 164346 w 270459"/>
                    <a:gd name="connsiteY16" fmla="*/ 230610 h 535881"/>
                    <a:gd name="connsiteX17" fmla="*/ 270460 w 270459"/>
                    <a:gd name="connsiteY17" fmla="*/ 351793 h 535881"/>
                    <a:gd name="connsiteX18" fmla="*/ 159762 w 270459"/>
                    <a:gd name="connsiteY18" fmla="*/ 468392 h 535881"/>
                    <a:gd name="connsiteX19" fmla="*/ 159762 w 270459"/>
                    <a:gd name="connsiteY19" fmla="*/ 535882 h 535881"/>
                    <a:gd name="connsiteX20" fmla="*/ 106069 w 270459"/>
                    <a:gd name="connsiteY20" fmla="*/ 535882 h 53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70459" h="535881">
                      <a:moveTo>
                        <a:pt x="106114" y="535837"/>
                      </a:moveTo>
                      <a:lnTo>
                        <a:pt x="106114" y="472295"/>
                      </a:lnTo>
                      <a:cubicBezTo>
                        <a:pt x="64812" y="470979"/>
                        <a:pt x="23556" y="459178"/>
                        <a:pt x="0" y="443474"/>
                      </a:cubicBezTo>
                      <a:lnTo>
                        <a:pt x="17701" y="381885"/>
                      </a:lnTo>
                      <a:cubicBezTo>
                        <a:pt x="43254" y="396998"/>
                        <a:pt x="79926" y="410705"/>
                        <a:pt x="119912" y="410705"/>
                      </a:cubicBezTo>
                      <a:cubicBezTo>
                        <a:pt x="159898" y="410705"/>
                        <a:pt x="189308" y="390417"/>
                        <a:pt x="189308" y="358964"/>
                      </a:cubicBezTo>
                      <a:cubicBezTo>
                        <a:pt x="189308" y="329508"/>
                        <a:pt x="166388" y="310491"/>
                        <a:pt x="117915" y="292836"/>
                      </a:cubicBezTo>
                      <a:cubicBezTo>
                        <a:pt x="49154" y="267918"/>
                        <a:pt x="4584" y="236511"/>
                        <a:pt x="4584" y="175602"/>
                      </a:cubicBezTo>
                      <a:cubicBezTo>
                        <a:pt x="4584" y="119231"/>
                        <a:pt x="43844" y="76023"/>
                        <a:pt x="110018" y="64222"/>
                      </a:cubicBezTo>
                      <a:lnTo>
                        <a:pt x="110018" y="0"/>
                      </a:lnTo>
                      <a:lnTo>
                        <a:pt x="163710" y="0"/>
                      </a:lnTo>
                      <a:lnTo>
                        <a:pt x="163710" y="60909"/>
                      </a:lnTo>
                      <a:cubicBezTo>
                        <a:pt x="205012" y="62225"/>
                        <a:pt x="233152" y="72074"/>
                        <a:pt x="254121" y="82559"/>
                      </a:cubicBezTo>
                      <a:lnTo>
                        <a:pt x="236420" y="142787"/>
                      </a:lnTo>
                      <a:cubicBezTo>
                        <a:pt x="220671" y="135570"/>
                        <a:pt x="191895" y="120547"/>
                        <a:pt x="147326" y="120547"/>
                      </a:cubicBezTo>
                      <a:cubicBezTo>
                        <a:pt x="102756" y="120547"/>
                        <a:pt x="85100" y="144103"/>
                        <a:pt x="85100" y="166433"/>
                      </a:cubicBezTo>
                      <a:cubicBezTo>
                        <a:pt x="85100" y="193257"/>
                        <a:pt x="108656" y="208371"/>
                        <a:pt x="164346" y="230610"/>
                      </a:cubicBezTo>
                      <a:cubicBezTo>
                        <a:pt x="237691" y="258115"/>
                        <a:pt x="270460" y="293471"/>
                        <a:pt x="270460" y="351793"/>
                      </a:cubicBezTo>
                      <a:cubicBezTo>
                        <a:pt x="270460" y="410115"/>
                        <a:pt x="231836" y="456591"/>
                        <a:pt x="159762" y="468392"/>
                      </a:cubicBezTo>
                      <a:lnTo>
                        <a:pt x="159762" y="535882"/>
                      </a:lnTo>
                      <a:lnTo>
                        <a:pt x="106069" y="5358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5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>
                    <a:latin typeface="Bernard MT Condensed" panose="02050806060905020404" pitchFamily="18" charset="0"/>
                  </a:endParaRPr>
                </a:p>
              </p:txBody>
            </p:sp>
          </p:grp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AFD25E3-815C-2F27-C6BA-CB711B0286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785324" y="5382979"/>
                <a:ext cx="134655" cy="134655"/>
              </a:xfrm>
              <a:custGeom>
                <a:avLst/>
                <a:gdLst>
                  <a:gd name="connsiteX0" fmla="*/ 306179 w 306179"/>
                  <a:gd name="connsiteY0" fmla="*/ 306179 h 306179"/>
                  <a:gd name="connsiteX1" fmla="*/ 0 w 306179"/>
                  <a:gd name="connsiteY1" fmla="*/ 306179 h 306179"/>
                  <a:gd name="connsiteX2" fmla="*/ 306179 w 306179"/>
                  <a:gd name="connsiteY2" fmla="*/ 0 h 306179"/>
                  <a:gd name="connsiteX3" fmla="*/ 306179 w 306179"/>
                  <a:gd name="connsiteY3" fmla="*/ 306179 h 306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179" h="306179">
                    <a:moveTo>
                      <a:pt x="306179" y="306179"/>
                    </a:moveTo>
                    <a:lnTo>
                      <a:pt x="0" y="306179"/>
                    </a:lnTo>
                    <a:lnTo>
                      <a:pt x="306179" y="0"/>
                    </a:lnTo>
                    <a:lnTo>
                      <a:pt x="306179" y="306179"/>
                    </a:lnTo>
                    <a:close/>
                  </a:path>
                </a:pathLst>
              </a:custGeom>
              <a:solidFill>
                <a:srgbClr val="000000"/>
              </a:solidFill>
              <a:ln w="45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AF472FD-58EC-15E4-FCA9-95F93316E1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201831" y="5697181"/>
                <a:ext cx="134655" cy="134635"/>
              </a:xfrm>
              <a:custGeom>
                <a:avLst/>
                <a:gdLst>
                  <a:gd name="connsiteX0" fmla="*/ 0 w 306179"/>
                  <a:gd name="connsiteY0" fmla="*/ 0 h 306133"/>
                  <a:gd name="connsiteX1" fmla="*/ 306179 w 306179"/>
                  <a:gd name="connsiteY1" fmla="*/ 0 h 306133"/>
                  <a:gd name="connsiteX2" fmla="*/ 0 w 306179"/>
                  <a:gd name="connsiteY2" fmla="*/ 306134 h 306133"/>
                  <a:gd name="connsiteX3" fmla="*/ 0 w 306179"/>
                  <a:gd name="connsiteY3" fmla="*/ 0 h 30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179" h="306133">
                    <a:moveTo>
                      <a:pt x="0" y="0"/>
                    </a:moveTo>
                    <a:lnTo>
                      <a:pt x="306179" y="0"/>
                    </a:lnTo>
                    <a:lnTo>
                      <a:pt x="0" y="3061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45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A220FF3-ECF3-3E13-7761-9D9E3A31F3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217500" y="5697181"/>
                <a:ext cx="686810" cy="265098"/>
              </a:xfrm>
              <a:custGeom>
                <a:avLst/>
                <a:gdLst>
                  <a:gd name="connsiteX0" fmla="*/ 1455600 w 1561669"/>
                  <a:gd name="connsiteY0" fmla="*/ 0 h 602782"/>
                  <a:gd name="connsiteX1" fmla="*/ 780835 w 1561669"/>
                  <a:gd name="connsiteY1" fmla="*/ 500707 h 602782"/>
                  <a:gd name="connsiteX2" fmla="*/ 106069 w 1561669"/>
                  <a:gd name="connsiteY2" fmla="*/ 0 h 602782"/>
                  <a:gd name="connsiteX3" fmla="*/ 0 w 1561669"/>
                  <a:gd name="connsiteY3" fmla="*/ 0 h 602782"/>
                  <a:gd name="connsiteX4" fmla="*/ 780835 w 1561669"/>
                  <a:gd name="connsiteY4" fmla="*/ 602782 h 602782"/>
                  <a:gd name="connsiteX5" fmla="*/ 1561669 w 1561669"/>
                  <a:gd name="connsiteY5" fmla="*/ 0 h 602782"/>
                  <a:gd name="connsiteX6" fmla="*/ 1455600 w 1561669"/>
                  <a:gd name="connsiteY6" fmla="*/ 0 h 602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61669" h="602782">
                    <a:moveTo>
                      <a:pt x="1455600" y="0"/>
                    </a:moveTo>
                    <a:cubicBezTo>
                      <a:pt x="1368095" y="289749"/>
                      <a:pt x="1099087" y="500707"/>
                      <a:pt x="780835" y="500707"/>
                    </a:cubicBezTo>
                    <a:cubicBezTo>
                      <a:pt x="462582" y="500707"/>
                      <a:pt x="193575" y="289704"/>
                      <a:pt x="106069" y="0"/>
                    </a:cubicBezTo>
                    <a:lnTo>
                      <a:pt x="0" y="0"/>
                    </a:lnTo>
                    <a:cubicBezTo>
                      <a:pt x="90411" y="346801"/>
                      <a:pt x="405713" y="602782"/>
                      <a:pt x="780835" y="602782"/>
                    </a:cubicBezTo>
                    <a:cubicBezTo>
                      <a:pt x="1155957" y="602782"/>
                      <a:pt x="1471259" y="346801"/>
                      <a:pt x="1561669" y="0"/>
                    </a:cubicBezTo>
                    <a:lnTo>
                      <a:pt x="1455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45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4898962-8D47-F89E-1FF4-F5CFEBCD350C}"/>
              </a:ext>
            </a:extLst>
          </p:cNvPr>
          <p:cNvSpPr txBox="1">
            <a:spLocks/>
          </p:cNvSpPr>
          <p:nvPr/>
        </p:nvSpPr>
        <p:spPr>
          <a:xfrm>
            <a:off x="7713294" y="2897539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US" sz="2800" b="1" dirty="0">
              <a:latin typeface="Bernard MT Condensed" panose="02050806060905020404" pitchFamily="18" charset="0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13A9759E-67C1-6BFB-9CDD-ECC7CC4E756D}"/>
              </a:ext>
            </a:extLst>
          </p:cNvPr>
          <p:cNvSpPr txBox="1">
            <a:spLocks/>
          </p:cNvSpPr>
          <p:nvPr/>
        </p:nvSpPr>
        <p:spPr>
          <a:xfrm>
            <a:off x="7780615" y="2096586"/>
            <a:ext cx="2315198" cy="43285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8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FFCF01"/>
                </a:solidFill>
                <a:latin typeface="Bernard MT Condensed" panose="02050806060905020404" pitchFamily="18" charset="0"/>
              </a:rPr>
              <a:t>ACH/RCC/RTP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57F8FB0-8898-5509-1FF0-52A719E36AC2}"/>
              </a:ext>
            </a:extLst>
          </p:cNvPr>
          <p:cNvGrpSpPr>
            <a:grpSpLocks/>
          </p:cNvGrpSpPr>
          <p:nvPr/>
        </p:nvGrpSpPr>
        <p:grpSpPr>
          <a:xfrm>
            <a:off x="6820514" y="1960493"/>
            <a:ext cx="850322" cy="505260"/>
            <a:chOff x="7036563" y="3002532"/>
            <a:chExt cx="1043166" cy="61984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706DB04-2D6D-14D8-C500-92FEE005B251}"/>
                </a:ext>
              </a:extLst>
            </p:cNvPr>
            <p:cNvSpPr>
              <a:spLocks/>
            </p:cNvSpPr>
            <p:nvPr/>
          </p:nvSpPr>
          <p:spPr>
            <a:xfrm>
              <a:off x="7036563" y="3301953"/>
              <a:ext cx="180378" cy="45095"/>
            </a:xfrm>
            <a:custGeom>
              <a:avLst/>
              <a:gdLst>
                <a:gd name="connsiteX0" fmla="*/ 0 w 453292"/>
                <a:gd name="connsiteY0" fmla="*/ 0 h 113323"/>
                <a:gd name="connsiteX1" fmla="*/ 453292 w 453292"/>
                <a:gd name="connsiteY1" fmla="*/ 0 h 113323"/>
                <a:gd name="connsiteX2" fmla="*/ 453292 w 453292"/>
                <a:gd name="connsiteY2" fmla="*/ 113323 h 113323"/>
                <a:gd name="connsiteX3" fmla="*/ 0 w 453292"/>
                <a:gd name="connsiteY3" fmla="*/ 113323 h 11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3292" h="113323">
                  <a:moveTo>
                    <a:pt x="0" y="0"/>
                  </a:moveTo>
                  <a:lnTo>
                    <a:pt x="453292" y="0"/>
                  </a:lnTo>
                  <a:lnTo>
                    <a:pt x="453292" y="113323"/>
                  </a:lnTo>
                  <a:lnTo>
                    <a:pt x="0" y="113323"/>
                  </a:lnTo>
                  <a:close/>
                </a:path>
              </a:pathLst>
            </a:custGeom>
            <a:solidFill>
              <a:srgbClr val="FFCF01"/>
            </a:solidFill>
            <a:ln w="282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Bernard MT Condensed" panose="02050806060905020404" pitchFamily="18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5210969-E3D4-359F-DD8C-6C492C1ECEA8}"/>
                </a:ext>
              </a:extLst>
            </p:cNvPr>
            <p:cNvGrpSpPr>
              <a:grpSpLocks/>
            </p:cNvGrpSpPr>
            <p:nvPr/>
          </p:nvGrpSpPr>
          <p:grpSpPr>
            <a:xfrm>
              <a:off x="7065101" y="3002532"/>
              <a:ext cx="1014628" cy="619847"/>
              <a:chOff x="8446955" y="3024992"/>
              <a:chExt cx="1014628" cy="619847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3F4CD5EE-B2AD-77B4-E079-EF48A48B6BA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649880" y="3275887"/>
                <a:ext cx="811703" cy="368952"/>
              </a:xfrm>
              <a:custGeom>
                <a:avLst/>
                <a:gdLst>
                  <a:gd name="connsiteX0" fmla="*/ 1900739 w 2039814"/>
                  <a:gd name="connsiteY0" fmla="*/ 718553 h 927180"/>
                  <a:gd name="connsiteX1" fmla="*/ 1831187 w 2039814"/>
                  <a:gd name="connsiteY1" fmla="*/ 788105 h 927180"/>
                  <a:gd name="connsiteX2" fmla="*/ 231802 w 2039814"/>
                  <a:gd name="connsiteY2" fmla="*/ 788105 h 927180"/>
                  <a:gd name="connsiteX3" fmla="*/ 139076 w 2039814"/>
                  <a:gd name="connsiteY3" fmla="*/ 695379 h 927180"/>
                  <a:gd name="connsiteX4" fmla="*/ 139076 w 2039814"/>
                  <a:gd name="connsiteY4" fmla="*/ 231802 h 927180"/>
                  <a:gd name="connsiteX5" fmla="*/ 231802 w 2039814"/>
                  <a:gd name="connsiteY5" fmla="*/ 139076 h 927180"/>
                  <a:gd name="connsiteX6" fmla="*/ 1831187 w 2039814"/>
                  <a:gd name="connsiteY6" fmla="*/ 139076 h 927180"/>
                  <a:gd name="connsiteX7" fmla="*/ 1900739 w 2039814"/>
                  <a:gd name="connsiteY7" fmla="*/ 208599 h 927180"/>
                  <a:gd name="connsiteX8" fmla="*/ 0 w 2039814"/>
                  <a:gd name="connsiteY8" fmla="*/ 0 h 927180"/>
                  <a:gd name="connsiteX9" fmla="*/ 0 w 2039814"/>
                  <a:gd name="connsiteY9" fmla="*/ 927181 h 927180"/>
                  <a:gd name="connsiteX10" fmla="*/ 2039815 w 2039814"/>
                  <a:gd name="connsiteY10" fmla="*/ 927181 h 927180"/>
                  <a:gd name="connsiteX11" fmla="*/ 2039815 w 2039814"/>
                  <a:gd name="connsiteY11" fmla="*/ 0 h 927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39814" h="927180">
                    <a:moveTo>
                      <a:pt x="1900739" y="718553"/>
                    </a:moveTo>
                    <a:lnTo>
                      <a:pt x="1831187" y="788105"/>
                    </a:lnTo>
                    <a:lnTo>
                      <a:pt x="231802" y="788105"/>
                    </a:lnTo>
                    <a:lnTo>
                      <a:pt x="139076" y="695379"/>
                    </a:lnTo>
                    <a:lnTo>
                      <a:pt x="139076" y="231802"/>
                    </a:lnTo>
                    <a:lnTo>
                      <a:pt x="231802" y="139076"/>
                    </a:lnTo>
                    <a:lnTo>
                      <a:pt x="1831187" y="139076"/>
                    </a:lnTo>
                    <a:lnTo>
                      <a:pt x="1900739" y="208599"/>
                    </a:lnTo>
                    <a:close/>
                    <a:moveTo>
                      <a:pt x="0" y="0"/>
                    </a:moveTo>
                    <a:lnTo>
                      <a:pt x="0" y="927181"/>
                    </a:lnTo>
                    <a:lnTo>
                      <a:pt x="2039815" y="927181"/>
                    </a:lnTo>
                    <a:lnTo>
                      <a:pt x="20398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282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2012AB8-1D4F-2DB8-A0C1-B79F05FB775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981946" y="3368117"/>
                <a:ext cx="147572" cy="184482"/>
              </a:xfrm>
              <a:custGeom>
                <a:avLst/>
                <a:gdLst>
                  <a:gd name="connsiteX0" fmla="*/ 370850 w 370849"/>
                  <a:gd name="connsiteY0" fmla="*/ 231802 h 463604"/>
                  <a:gd name="connsiteX1" fmla="*/ 185425 w 370849"/>
                  <a:gd name="connsiteY1" fmla="*/ 463605 h 463604"/>
                  <a:gd name="connsiteX2" fmla="*/ 0 w 370849"/>
                  <a:gd name="connsiteY2" fmla="*/ 231802 h 463604"/>
                  <a:gd name="connsiteX3" fmla="*/ 185425 w 370849"/>
                  <a:gd name="connsiteY3" fmla="*/ 0 h 463604"/>
                  <a:gd name="connsiteX4" fmla="*/ 370850 w 370849"/>
                  <a:gd name="connsiteY4" fmla="*/ 231802 h 463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849" h="463604">
                    <a:moveTo>
                      <a:pt x="370850" y="231802"/>
                    </a:moveTo>
                    <a:cubicBezTo>
                      <a:pt x="370850" y="359823"/>
                      <a:pt x="287832" y="463605"/>
                      <a:pt x="185425" y="463605"/>
                    </a:cubicBezTo>
                    <a:cubicBezTo>
                      <a:pt x="83018" y="463605"/>
                      <a:pt x="0" y="359823"/>
                      <a:pt x="0" y="231802"/>
                    </a:cubicBezTo>
                    <a:cubicBezTo>
                      <a:pt x="0" y="103781"/>
                      <a:pt x="83018" y="0"/>
                      <a:pt x="185425" y="0"/>
                    </a:cubicBezTo>
                    <a:cubicBezTo>
                      <a:pt x="287832" y="0"/>
                      <a:pt x="370850" y="103782"/>
                      <a:pt x="370850" y="2318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2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DA53A21A-DE7C-9530-5CD7-2C1F8F12F0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797452" y="3432681"/>
                <a:ext cx="55354" cy="55354"/>
              </a:xfrm>
              <a:custGeom>
                <a:avLst/>
                <a:gdLst>
                  <a:gd name="connsiteX0" fmla="*/ 139104 w 139104"/>
                  <a:gd name="connsiteY0" fmla="*/ 69552 h 139104"/>
                  <a:gd name="connsiteX1" fmla="*/ 69552 w 139104"/>
                  <a:gd name="connsiteY1" fmla="*/ 139104 h 139104"/>
                  <a:gd name="connsiteX2" fmla="*/ 0 w 139104"/>
                  <a:gd name="connsiteY2" fmla="*/ 69552 h 139104"/>
                  <a:gd name="connsiteX3" fmla="*/ 69552 w 139104"/>
                  <a:gd name="connsiteY3" fmla="*/ 0 h 139104"/>
                  <a:gd name="connsiteX4" fmla="*/ 139104 w 139104"/>
                  <a:gd name="connsiteY4" fmla="*/ 69552 h 13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104" h="139104">
                    <a:moveTo>
                      <a:pt x="139104" y="69552"/>
                    </a:moveTo>
                    <a:cubicBezTo>
                      <a:pt x="139104" y="107965"/>
                      <a:pt x="107965" y="139104"/>
                      <a:pt x="69552" y="139104"/>
                    </a:cubicBezTo>
                    <a:cubicBezTo>
                      <a:pt x="31139" y="139104"/>
                      <a:pt x="0" y="107965"/>
                      <a:pt x="0" y="69552"/>
                    </a:cubicBezTo>
                    <a:cubicBezTo>
                      <a:pt x="0" y="31140"/>
                      <a:pt x="31139" y="0"/>
                      <a:pt x="69552" y="0"/>
                    </a:cubicBezTo>
                    <a:cubicBezTo>
                      <a:pt x="107964" y="0"/>
                      <a:pt x="139104" y="31139"/>
                      <a:pt x="139104" y="69552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2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66B51266-45A6-A425-03CA-34CD4EFCB0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258657" y="3432681"/>
                <a:ext cx="55354" cy="55354"/>
              </a:xfrm>
              <a:custGeom>
                <a:avLst/>
                <a:gdLst>
                  <a:gd name="connsiteX0" fmla="*/ 139104 w 139104"/>
                  <a:gd name="connsiteY0" fmla="*/ 69552 h 139104"/>
                  <a:gd name="connsiteX1" fmla="*/ 69552 w 139104"/>
                  <a:gd name="connsiteY1" fmla="*/ 139104 h 139104"/>
                  <a:gd name="connsiteX2" fmla="*/ 0 w 139104"/>
                  <a:gd name="connsiteY2" fmla="*/ 69552 h 139104"/>
                  <a:gd name="connsiteX3" fmla="*/ 69552 w 139104"/>
                  <a:gd name="connsiteY3" fmla="*/ 0 h 139104"/>
                  <a:gd name="connsiteX4" fmla="*/ 139104 w 139104"/>
                  <a:gd name="connsiteY4" fmla="*/ 69552 h 13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104" h="139104">
                    <a:moveTo>
                      <a:pt x="139104" y="69552"/>
                    </a:moveTo>
                    <a:cubicBezTo>
                      <a:pt x="139104" y="107965"/>
                      <a:pt x="107965" y="139104"/>
                      <a:pt x="69552" y="139104"/>
                    </a:cubicBezTo>
                    <a:cubicBezTo>
                      <a:pt x="31140" y="139104"/>
                      <a:pt x="0" y="107965"/>
                      <a:pt x="0" y="69552"/>
                    </a:cubicBezTo>
                    <a:cubicBezTo>
                      <a:pt x="0" y="31140"/>
                      <a:pt x="31140" y="0"/>
                      <a:pt x="69552" y="0"/>
                    </a:cubicBezTo>
                    <a:cubicBezTo>
                      <a:pt x="107965" y="0"/>
                      <a:pt x="139104" y="31139"/>
                      <a:pt x="139104" y="69552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2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B5C0F1DD-0B73-2D17-2C0C-6505D24F831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755029" y="3024992"/>
                <a:ext cx="534991" cy="202925"/>
              </a:xfrm>
              <a:custGeom>
                <a:avLst/>
                <a:gdLst>
                  <a:gd name="connsiteX0" fmla="*/ 1170570 w 1344436"/>
                  <a:gd name="connsiteY0" fmla="*/ 183130 h 509953"/>
                  <a:gd name="connsiteX1" fmla="*/ 1205361 w 1344436"/>
                  <a:gd name="connsiteY1" fmla="*/ 271210 h 509953"/>
                  <a:gd name="connsiteX2" fmla="*/ 1344436 w 1344436"/>
                  <a:gd name="connsiteY2" fmla="*/ 243390 h 509953"/>
                  <a:gd name="connsiteX3" fmla="*/ 1247064 w 1344436"/>
                  <a:gd name="connsiteY3" fmla="*/ 0 h 509953"/>
                  <a:gd name="connsiteX4" fmla="*/ 0 w 1344436"/>
                  <a:gd name="connsiteY4" fmla="*/ 509954 h 509953"/>
                  <a:gd name="connsiteX5" fmla="*/ 713935 w 1344436"/>
                  <a:gd name="connsiteY5" fmla="*/ 368555 h 509953"/>
                  <a:gd name="connsiteX6" fmla="*/ 1170570 w 1344436"/>
                  <a:gd name="connsiteY6" fmla="*/ 183130 h 509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44436" h="509953">
                    <a:moveTo>
                      <a:pt x="1170570" y="183130"/>
                    </a:moveTo>
                    <a:lnTo>
                      <a:pt x="1205361" y="271210"/>
                    </a:lnTo>
                    <a:lnTo>
                      <a:pt x="1344436" y="243390"/>
                    </a:lnTo>
                    <a:lnTo>
                      <a:pt x="1247064" y="0"/>
                    </a:lnTo>
                    <a:lnTo>
                      <a:pt x="0" y="509954"/>
                    </a:lnTo>
                    <a:lnTo>
                      <a:pt x="713935" y="368555"/>
                    </a:lnTo>
                    <a:lnTo>
                      <a:pt x="1170570" y="183130"/>
                    </a:lnTo>
                    <a:close/>
                  </a:path>
                </a:pathLst>
              </a:custGeom>
              <a:solidFill>
                <a:srgbClr val="000000"/>
              </a:solidFill>
              <a:ln w="282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7BA6D39-B558-5BC6-9136-818610CED8C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889704" y="3144910"/>
                <a:ext cx="491633" cy="94078"/>
              </a:xfrm>
              <a:custGeom>
                <a:avLst/>
                <a:gdLst>
                  <a:gd name="connsiteX0" fmla="*/ 711612 w 1235476"/>
                  <a:gd name="connsiteY0" fmla="*/ 236420 h 236420"/>
                  <a:gd name="connsiteX1" fmla="*/ 1077844 w 1235476"/>
                  <a:gd name="connsiteY1" fmla="*/ 164573 h 236420"/>
                  <a:gd name="connsiteX2" fmla="*/ 1094077 w 1235476"/>
                  <a:gd name="connsiteY2" fmla="*/ 236420 h 236420"/>
                  <a:gd name="connsiteX3" fmla="*/ 1235476 w 1235476"/>
                  <a:gd name="connsiteY3" fmla="*/ 236420 h 236420"/>
                  <a:gd name="connsiteX4" fmla="*/ 1189099 w 1235476"/>
                  <a:gd name="connsiteY4" fmla="*/ 0 h 236420"/>
                  <a:gd name="connsiteX5" fmla="*/ 0 w 1235476"/>
                  <a:gd name="connsiteY5" fmla="*/ 236420 h 236420"/>
                  <a:gd name="connsiteX6" fmla="*/ 711612 w 1235476"/>
                  <a:gd name="connsiteY6" fmla="*/ 236420 h 236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5476" h="236420">
                    <a:moveTo>
                      <a:pt x="711612" y="236420"/>
                    </a:moveTo>
                    <a:lnTo>
                      <a:pt x="1077844" y="164573"/>
                    </a:lnTo>
                    <a:lnTo>
                      <a:pt x="1094077" y="236420"/>
                    </a:lnTo>
                    <a:lnTo>
                      <a:pt x="1235476" y="236420"/>
                    </a:lnTo>
                    <a:lnTo>
                      <a:pt x="1189099" y="0"/>
                    </a:lnTo>
                    <a:lnTo>
                      <a:pt x="0" y="236420"/>
                    </a:lnTo>
                    <a:lnTo>
                      <a:pt x="711612" y="236420"/>
                    </a:lnTo>
                    <a:close/>
                  </a:path>
                </a:pathLst>
              </a:custGeom>
              <a:solidFill>
                <a:srgbClr val="000000"/>
              </a:solidFill>
              <a:ln w="282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7195CF4-CBD6-3D5F-81B6-132692450D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480775" y="3430843"/>
                <a:ext cx="124010" cy="45095"/>
              </a:xfrm>
              <a:custGeom>
                <a:avLst/>
                <a:gdLst>
                  <a:gd name="connsiteX0" fmla="*/ 0 w 311638"/>
                  <a:gd name="connsiteY0" fmla="*/ 0 h 113323"/>
                  <a:gd name="connsiteX1" fmla="*/ 311638 w 311638"/>
                  <a:gd name="connsiteY1" fmla="*/ 0 h 113323"/>
                  <a:gd name="connsiteX2" fmla="*/ 311638 w 311638"/>
                  <a:gd name="connsiteY2" fmla="*/ 113323 h 113323"/>
                  <a:gd name="connsiteX3" fmla="*/ 0 w 311638"/>
                  <a:gd name="connsiteY3" fmla="*/ 113323 h 113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1638" h="113323">
                    <a:moveTo>
                      <a:pt x="0" y="0"/>
                    </a:moveTo>
                    <a:lnTo>
                      <a:pt x="311638" y="0"/>
                    </a:lnTo>
                    <a:lnTo>
                      <a:pt x="311638" y="113323"/>
                    </a:lnTo>
                    <a:lnTo>
                      <a:pt x="0" y="113323"/>
                    </a:lnTo>
                    <a:close/>
                  </a:path>
                </a:pathLst>
              </a:custGeom>
              <a:solidFill>
                <a:srgbClr val="FFCF01"/>
              </a:solidFill>
              <a:ln w="282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B715313-7F1E-5A4E-9415-BF383E051C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446955" y="3521032"/>
                <a:ext cx="157831" cy="45095"/>
              </a:xfrm>
              <a:custGeom>
                <a:avLst/>
                <a:gdLst>
                  <a:gd name="connsiteX0" fmla="*/ 0 w 396630"/>
                  <a:gd name="connsiteY0" fmla="*/ 0 h 113323"/>
                  <a:gd name="connsiteX1" fmla="*/ 396631 w 396630"/>
                  <a:gd name="connsiteY1" fmla="*/ 0 h 113323"/>
                  <a:gd name="connsiteX2" fmla="*/ 396631 w 396630"/>
                  <a:gd name="connsiteY2" fmla="*/ 113323 h 113323"/>
                  <a:gd name="connsiteX3" fmla="*/ 0 w 396630"/>
                  <a:gd name="connsiteY3" fmla="*/ 113323 h 113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6630" h="113323">
                    <a:moveTo>
                      <a:pt x="0" y="0"/>
                    </a:moveTo>
                    <a:lnTo>
                      <a:pt x="396631" y="0"/>
                    </a:lnTo>
                    <a:lnTo>
                      <a:pt x="396631" y="113323"/>
                    </a:lnTo>
                    <a:lnTo>
                      <a:pt x="0" y="113323"/>
                    </a:lnTo>
                    <a:close/>
                  </a:path>
                </a:pathLst>
              </a:custGeom>
              <a:solidFill>
                <a:srgbClr val="FFCF01"/>
              </a:solidFill>
              <a:ln w="282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Bernard MT Condensed" panose="02050806060905020404" pitchFamily="18" charset="0"/>
                </a:endParaRPr>
              </a:p>
            </p:txBody>
          </p: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716AF0F-F1E4-AB3A-B671-537F15AC19C2}"/>
              </a:ext>
            </a:extLst>
          </p:cNvPr>
          <p:cNvCxnSpPr>
            <a:cxnSpLocks/>
          </p:cNvCxnSpPr>
          <p:nvPr/>
        </p:nvCxnSpPr>
        <p:spPr>
          <a:xfrm>
            <a:off x="6678013" y="936013"/>
            <a:ext cx="0" cy="60077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37BBF20-4EB3-58D0-7602-B7B6E54BCF4A}"/>
              </a:ext>
            </a:extLst>
          </p:cNvPr>
          <p:cNvCxnSpPr>
            <a:cxnSpLocks/>
          </p:cNvCxnSpPr>
          <p:nvPr/>
        </p:nvCxnSpPr>
        <p:spPr>
          <a:xfrm flipH="1" flipV="1">
            <a:off x="5231662" y="2252598"/>
            <a:ext cx="1435582" cy="526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37FE48-B755-231C-EE66-859AD9507E4C}"/>
              </a:ext>
            </a:extLst>
          </p:cNvPr>
          <p:cNvCxnSpPr>
            <a:cxnSpLocks/>
          </p:cNvCxnSpPr>
          <p:nvPr/>
        </p:nvCxnSpPr>
        <p:spPr>
          <a:xfrm flipH="1">
            <a:off x="5276879" y="3339244"/>
            <a:ext cx="1404471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ADF263-7723-8BBB-EDCE-D9F37E9999A6}"/>
              </a:ext>
            </a:extLst>
          </p:cNvPr>
          <p:cNvCxnSpPr>
            <a:cxnSpLocks/>
          </p:cNvCxnSpPr>
          <p:nvPr/>
        </p:nvCxnSpPr>
        <p:spPr>
          <a:xfrm flipH="1">
            <a:off x="4753772" y="1184179"/>
            <a:ext cx="1924239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94717C8-0873-2EA0-2A3F-8AE9EDDDA0B1}"/>
              </a:ext>
            </a:extLst>
          </p:cNvPr>
          <p:cNvCxnSpPr>
            <a:cxnSpLocks/>
          </p:cNvCxnSpPr>
          <p:nvPr/>
        </p:nvCxnSpPr>
        <p:spPr>
          <a:xfrm>
            <a:off x="4753772" y="1185792"/>
            <a:ext cx="0" cy="509519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824FB6E-68F5-300C-86A9-CD766B724216}"/>
              </a:ext>
            </a:extLst>
          </p:cNvPr>
          <p:cNvCxnSpPr>
            <a:cxnSpLocks/>
          </p:cNvCxnSpPr>
          <p:nvPr/>
        </p:nvCxnSpPr>
        <p:spPr>
          <a:xfrm>
            <a:off x="6678013" y="1977748"/>
            <a:ext cx="0" cy="60077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30A4DFE-08B5-D957-49C8-B467A22C2377}"/>
              </a:ext>
            </a:extLst>
          </p:cNvPr>
          <p:cNvCxnSpPr>
            <a:cxnSpLocks/>
          </p:cNvCxnSpPr>
          <p:nvPr/>
        </p:nvCxnSpPr>
        <p:spPr>
          <a:xfrm>
            <a:off x="6678013" y="3072612"/>
            <a:ext cx="0" cy="60077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0065BB3-551C-2B35-CBD9-AEDCDF9E4A12}"/>
              </a:ext>
            </a:extLst>
          </p:cNvPr>
          <p:cNvCxnSpPr>
            <a:cxnSpLocks/>
          </p:cNvCxnSpPr>
          <p:nvPr/>
        </p:nvCxnSpPr>
        <p:spPr>
          <a:xfrm>
            <a:off x="6678013" y="4201941"/>
            <a:ext cx="0" cy="60077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BB33EFF-7063-1EC6-549E-729B7F91F346}"/>
              </a:ext>
            </a:extLst>
          </p:cNvPr>
          <p:cNvCxnSpPr>
            <a:cxnSpLocks/>
          </p:cNvCxnSpPr>
          <p:nvPr/>
        </p:nvCxnSpPr>
        <p:spPr>
          <a:xfrm flipH="1" flipV="1">
            <a:off x="4793849" y="4491830"/>
            <a:ext cx="1848040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D86721F-2CBE-8CAF-8946-63AB00DF31CB}"/>
              </a:ext>
            </a:extLst>
          </p:cNvPr>
          <p:cNvCxnSpPr>
            <a:cxnSpLocks/>
          </p:cNvCxnSpPr>
          <p:nvPr/>
        </p:nvCxnSpPr>
        <p:spPr>
          <a:xfrm flipV="1">
            <a:off x="4793849" y="4055961"/>
            <a:ext cx="0" cy="434494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D070EA8B-B492-7CAA-156B-BC1632F2201C}"/>
              </a:ext>
            </a:extLst>
          </p:cNvPr>
          <p:cNvSpPr>
            <a:spLocks/>
          </p:cNvSpPr>
          <p:nvPr/>
        </p:nvSpPr>
        <p:spPr>
          <a:xfrm>
            <a:off x="6636639" y="1144182"/>
            <a:ext cx="82745" cy="827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1555090-E02D-1E13-D85E-9912FC8729A4}"/>
              </a:ext>
            </a:extLst>
          </p:cNvPr>
          <p:cNvSpPr>
            <a:spLocks/>
          </p:cNvSpPr>
          <p:nvPr/>
        </p:nvSpPr>
        <p:spPr>
          <a:xfrm>
            <a:off x="4712399" y="1631361"/>
            <a:ext cx="82745" cy="827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3AA9BB0-6CC9-FD8C-FD2E-99715A354A2D}"/>
              </a:ext>
            </a:extLst>
          </p:cNvPr>
          <p:cNvSpPr>
            <a:spLocks/>
          </p:cNvSpPr>
          <p:nvPr/>
        </p:nvSpPr>
        <p:spPr>
          <a:xfrm>
            <a:off x="6644288" y="2217750"/>
            <a:ext cx="82745" cy="827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5A518922-8F3D-608A-5F05-B1D08F1A33C3}"/>
              </a:ext>
            </a:extLst>
          </p:cNvPr>
          <p:cNvSpPr>
            <a:spLocks/>
          </p:cNvSpPr>
          <p:nvPr/>
        </p:nvSpPr>
        <p:spPr>
          <a:xfrm>
            <a:off x="5196775" y="2217750"/>
            <a:ext cx="82745" cy="827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1B6C6C8-760D-1000-2827-FBAA8DAF36C9}"/>
              </a:ext>
            </a:extLst>
          </p:cNvPr>
          <p:cNvSpPr>
            <a:spLocks/>
          </p:cNvSpPr>
          <p:nvPr/>
        </p:nvSpPr>
        <p:spPr>
          <a:xfrm>
            <a:off x="6633652" y="3299354"/>
            <a:ext cx="82745" cy="827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77E9F3CE-5BD4-626A-FE34-8FB66138596D}"/>
              </a:ext>
            </a:extLst>
          </p:cNvPr>
          <p:cNvSpPr>
            <a:spLocks/>
          </p:cNvSpPr>
          <p:nvPr/>
        </p:nvSpPr>
        <p:spPr>
          <a:xfrm>
            <a:off x="5257572" y="3304179"/>
            <a:ext cx="82745" cy="827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91A1420-5E7B-0D67-49CB-57537A80EAD4}"/>
              </a:ext>
            </a:extLst>
          </p:cNvPr>
          <p:cNvSpPr>
            <a:spLocks/>
          </p:cNvSpPr>
          <p:nvPr/>
        </p:nvSpPr>
        <p:spPr>
          <a:xfrm>
            <a:off x="6636257" y="4448256"/>
            <a:ext cx="82745" cy="827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F7C9766-AF24-6FEC-7CC9-55501A3089AA}"/>
              </a:ext>
            </a:extLst>
          </p:cNvPr>
          <p:cNvSpPr>
            <a:spLocks/>
          </p:cNvSpPr>
          <p:nvPr/>
        </p:nvSpPr>
        <p:spPr>
          <a:xfrm>
            <a:off x="4747421" y="3990062"/>
            <a:ext cx="82745" cy="827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rnard MT Condensed" panose="02050806060905020404" pitchFamily="18" charset="0"/>
            </a:endParaRPr>
          </a:p>
        </p:txBody>
      </p:sp>
      <p:pic>
        <p:nvPicPr>
          <p:cNvPr id="30" name="Picture 29" descr="Logo&#10;&#10;Description automatically generated with medium confidence">
            <a:extLst>
              <a:ext uri="{FF2B5EF4-FFF2-40B4-BE49-F238E27FC236}">
                <a16:creationId xmlns:a16="http://schemas.microsoft.com/office/drawing/2014/main" id="{F8D7349B-0937-204D-2FF6-861DED755125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40" b="6868"/>
          <a:stretch/>
        </p:blipFill>
        <p:spPr>
          <a:xfrm>
            <a:off x="10829005" y="6295908"/>
            <a:ext cx="1110521" cy="29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85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tanding in front of a large screen with numbers on it&#10;&#10;Description automatically generated">
            <a:extLst>
              <a:ext uri="{FF2B5EF4-FFF2-40B4-BE49-F238E27FC236}">
                <a16:creationId xmlns:a16="http://schemas.microsoft.com/office/drawing/2014/main" id="{BE893C3D-E28F-45CD-1284-C520FB0E5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" t="39397" r="1389" b="29392"/>
          <a:stretch/>
        </p:blipFill>
        <p:spPr>
          <a:xfrm>
            <a:off x="0" y="3866228"/>
            <a:ext cx="12192000" cy="29727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F73B1F-0D45-924E-78E5-64FB9625D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60812"/>
            <a:ext cx="12192000" cy="29088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FD4D74-2A64-EF01-46AA-E1C2EC5BC434}"/>
              </a:ext>
            </a:extLst>
          </p:cNvPr>
          <p:cNvSpPr/>
          <p:nvPr/>
        </p:nvSpPr>
        <p:spPr>
          <a:xfrm>
            <a:off x="0" y="-9120"/>
            <a:ext cx="12192000" cy="3962207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5CD27-F4A9-3C5D-6F8F-89ED6FB5BD3E}"/>
              </a:ext>
            </a:extLst>
          </p:cNvPr>
          <p:cNvSpPr txBox="1"/>
          <p:nvPr/>
        </p:nvSpPr>
        <p:spPr>
          <a:xfrm>
            <a:off x="9939549" y="2991835"/>
            <a:ext cx="1777084" cy="669414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2000" b="1" dirty="0">
                <a:solidFill>
                  <a:srgbClr val="FFD347"/>
                </a:solidFill>
              </a:rPr>
              <a:t>LAUREN</a:t>
            </a:r>
            <a:r>
              <a:rPr lang="en-US" sz="2000" b="1" dirty="0"/>
              <a:t> </a:t>
            </a:r>
          </a:p>
          <a:p>
            <a:pPr algn="ctr">
              <a:lnSpc>
                <a:spcPts val="1500"/>
              </a:lnSpc>
            </a:pPr>
            <a:r>
              <a:rPr lang="en-US" sz="1400" dirty="0"/>
              <a:t>Cortez</a:t>
            </a:r>
          </a:p>
          <a:p>
            <a:pPr algn="ctr">
              <a:lnSpc>
                <a:spcPts val="1500"/>
              </a:lnSpc>
            </a:pPr>
            <a:r>
              <a:rPr lang="en-US" sz="1400" dirty="0"/>
              <a:t>Account Manager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BE4FA1-E4BF-2702-8FBB-EAFB7AD69981}"/>
              </a:ext>
            </a:extLst>
          </p:cNvPr>
          <p:cNvSpPr txBox="1"/>
          <p:nvPr/>
        </p:nvSpPr>
        <p:spPr>
          <a:xfrm>
            <a:off x="1926808" y="1704576"/>
            <a:ext cx="2252641" cy="861774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2000" b="1" dirty="0">
                <a:solidFill>
                  <a:srgbClr val="FFD347"/>
                </a:solidFill>
              </a:rPr>
              <a:t>CLAYTON </a:t>
            </a:r>
          </a:p>
          <a:p>
            <a:pPr algn="ctr">
              <a:lnSpc>
                <a:spcPts val="1500"/>
              </a:lnSpc>
            </a:pPr>
            <a:r>
              <a:rPr lang="en-US" sz="1400" dirty="0"/>
              <a:t>Clark</a:t>
            </a:r>
            <a:br>
              <a:rPr lang="en-US" sz="1400" dirty="0"/>
            </a:br>
            <a:r>
              <a:rPr lang="en-US" sz="1400" dirty="0"/>
              <a:t> Director </a:t>
            </a:r>
            <a:br>
              <a:rPr lang="en-US" sz="1400" dirty="0"/>
            </a:br>
            <a:r>
              <a:rPr lang="en-US" sz="1400" dirty="0"/>
              <a:t>Sales Operations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E0EA18A-2345-9AC4-AF7F-19FF67D66A5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2000"/>
                    </a14:imgEffect>
                    <a14:imgEffect>
                      <a14:brightnessContrast bright="5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3537" y="197900"/>
            <a:ext cx="1033110" cy="1380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9AAF4D-C3AB-A599-372F-4CC291069146}"/>
              </a:ext>
            </a:extLst>
          </p:cNvPr>
          <p:cNvSpPr txBox="1"/>
          <p:nvPr/>
        </p:nvSpPr>
        <p:spPr>
          <a:xfrm>
            <a:off x="5158500" y="1566958"/>
            <a:ext cx="1729256" cy="861774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2000" b="1" dirty="0">
                <a:solidFill>
                  <a:srgbClr val="FFD347"/>
                </a:solidFill>
              </a:rPr>
              <a:t>JULIE</a:t>
            </a:r>
            <a:r>
              <a:rPr lang="en-US" sz="2000" b="1" dirty="0"/>
              <a:t> </a:t>
            </a:r>
          </a:p>
          <a:p>
            <a:pPr algn="ctr">
              <a:lnSpc>
                <a:spcPts val="1500"/>
              </a:lnSpc>
            </a:pPr>
            <a:r>
              <a:rPr lang="en-US" sz="1400" dirty="0"/>
              <a:t>Villarreal</a:t>
            </a:r>
            <a:br>
              <a:rPr lang="en-US" sz="1400" dirty="0"/>
            </a:br>
            <a:r>
              <a:rPr lang="en-US" sz="1400" dirty="0"/>
              <a:t>VP Payment Acceptance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A656AB6-0920-334A-369A-3B5EBFC62BD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4000"/>
                    </a14:imgEffect>
                    <a14:imgEffect>
                      <a14:brightnessContrast contrast="15000"/>
                    </a14:imgEffect>
                  </a14:imgLayer>
                </a14:imgProps>
              </a:ext>
            </a:extLst>
          </a:blip>
          <a:srcRect l="11991" r="15604" b="21492"/>
          <a:stretch/>
        </p:blipFill>
        <p:spPr>
          <a:xfrm>
            <a:off x="836288" y="1525300"/>
            <a:ext cx="1033311" cy="1345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B8E5643-79A0-5306-3C10-48B4BDD317D5}"/>
              </a:ext>
            </a:extLst>
          </p:cNvPr>
          <p:cNvSpPr txBox="1"/>
          <p:nvPr/>
        </p:nvSpPr>
        <p:spPr>
          <a:xfrm>
            <a:off x="8319003" y="1730741"/>
            <a:ext cx="1548787" cy="623825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2000" b="1" dirty="0">
                <a:solidFill>
                  <a:srgbClr val="FFD347"/>
                </a:solidFill>
              </a:rPr>
              <a:t>MARIE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ts val="1300"/>
              </a:lnSpc>
            </a:pPr>
            <a:r>
              <a:rPr lang="en-US" sz="1400" dirty="0"/>
              <a:t>Arellano</a:t>
            </a:r>
          </a:p>
          <a:p>
            <a:pPr algn="ctr">
              <a:lnSpc>
                <a:spcPts val="1300"/>
              </a:lnSpc>
            </a:pPr>
            <a:r>
              <a:rPr lang="en-US" sz="1400" dirty="0"/>
              <a:t>Account Manager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764A59-5C23-3C26-1ADA-DEB093C33835}"/>
              </a:ext>
            </a:extLst>
          </p:cNvPr>
          <p:cNvSpPr txBox="1"/>
          <p:nvPr/>
        </p:nvSpPr>
        <p:spPr>
          <a:xfrm>
            <a:off x="6785863" y="2642658"/>
            <a:ext cx="1581867" cy="669414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2000" b="1" dirty="0">
                <a:solidFill>
                  <a:srgbClr val="FFD347"/>
                </a:solidFill>
              </a:rPr>
              <a:t>JAKE</a:t>
            </a:r>
            <a:r>
              <a:rPr lang="en-US" sz="2000" b="1" dirty="0"/>
              <a:t> </a:t>
            </a:r>
          </a:p>
          <a:p>
            <a:pPr algn="ctr">
              <a:lnSpc>
                <a:spcPts val="1500"/>
              </a:lnSpc>
            </a:pPr>
            <a:r>
              <a:rPr lang="en-US" sz="1400" dirty="0"/>
              <a:t>Bamford</a:t>
            </a:r>
          </a:p>
          <a:p>
            <a:pPr algn="ctr">
              <a:lnSpc>
                <a:spcPts val="1500"/>
              </a:lnSpc>
            </a:pPr>
            <a:r>
              <a:rPr lang="en-US" sz="1400" dirty="0"/>
              <a:t>Account Manager</a:t>
            </a:r>
          </a:p>
        </p:txBody>
      </p:sp>
      <p:pic>
        <p:nvPicPr>
          <p:cNvPr id="20" name="id-47410901-B549-487C-9027-50F172653EB1" descr="Image.jpeg">
            <a:extLst>
              <a:ext uri="{FF2B5EF4-FFF2-40B4-BE49-F238E27FC236}">
                <a16:creationId xmlns:a16="http://schemas.microsoft.com/office/drawing/2014/main" id="{5CF858A5-BA1B-F914-9952-FE2783882B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0" r="14886" b="14277"/>
          <a:stretch/>
        </p:blipFill>
        <p:spPr bwMode="auto">
          <a:xfrm>
            <a:off x="10255450" y="1560805"/>
            <a:ext cx="1069238" cy="1354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00EBDFFA-EFA4-7EA0-57C1-742A6866404C}"/>
              </a:ext>
            </a:extLst>
          </p:cNvPr>
          <p:cNvSpPr txBox="1"/>
          <p:nvPr/>
        </p:nvSpPr>
        <p:spPr>
          <a:xfrm>
            <a:off x="3934662" y="4722585"/>
            <a:ext cx="4255377" cy="79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>
                <a:solidFill>
                  <a:srgbClr val="FFD347"/>
                </a:solidFill>
                <a:latin typeface="Bernard MT Condensed" panose="020508060609050204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Team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CE7012E-4713-857B-2ECD-EAB93C57C64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85" t="9268" r="7018" b="3333"/>
          <a:stretch/>
        </p:blipFill>
        <p:spPr>
          <a:xfrm>
            <a:off x="5514189" y="144502"/>
            <a:ext cx="1084146" cy="1380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433F299-6B5E-35B5-FFD4-7F82BAF20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grayscl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  <a14:imgEffect>
                      <a14:colorTemperature colorTemp="7440"/>
                    </a14:imgEffect>
                    <a14:imgEffect>
                      <a14:saturation sat="400000"/>
                    </a14:imgEffect>
                    <a14:imgEffect>
                      <a14:brightnessContrast bright="-1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23" r="5485" b="26588"/>
          <a:stretch/>
        </p:blipFill>
        <p:spPr bwMode="auto">
          <a:xfrm>
            <a:off x="3995725" y="1262638"/>
            <a:ext cx="1119385" cy="1384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E97C28-C0A3-EA70-FD72-8C3A0C59956B}"/>
              </a:ext>
            </a:extLst>
          </p:cNvPr>
          <p:cNvSpPr txBox="1"/>
          <p:nvPr/>
        </p:nvSpPr>
        <p:spPr>
          <a:xfrm>
            <a:off x="3733082" y="2698205"/>
            <a:ext cx="1581867" cy="863441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2000" b="1" dirty="0">
                <a:solidFill>
                  <a:srgbClr val="FFD347"/>
                </a:solidFill>
              </a:rPr>
              <a:t>GIA </a:t>
            </a:r>
          </a:p>
          <a:p>
            <a:pPr algn="ctr">
              <a:lnSpc>
                <a:spcPts val="1500"/>
              </a:lnSpc>
            </a:pPr>
            <a:r>
              <a:rPr lang="en-US" sz="1400" dirty="0"/>
              <a:t>Gant</a:t>
            </a:r>
          </a:p>
          <a:p>
            <a:pPr algn="ctr">
              <a:lnSpc>
                <a:spcPts val="1500"/>
              </a:lnSpc>
            </a:pPr>
            <a:r>
              <a:rPr lang="en-US" sz="1400" dirty="0"/>
              <a:t>Merchant Success Rep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064297-9AC9-7A83-DD4B-C4A8F38B250A}"/>
              </a:ext>
            </a:extLst>
          </p:cNvPr>
          <p:cNvSpPr txBox="1"/>
          <p:nvPr/>
        </p:nvSpPr>
        <p:spPr>
          <a:xfrm>
            <a:off x="578551" y="2932627"/>
            <a:ext cx="1548787" cy="790537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2000" b="1" dirty="0">
                <a:solidFill>
                  <a:srgbClr val="FFD347"/>
                </a:solidFill>
              </a:rPr>
              <a:t>KANDY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ts val="1300"/>
              </a:lnSpc>
            </a:pPr>
            <a:r>
              <a:rPr lang="en-US" sz="1400" dirty="0"/>
              <a:t>Burrows</a:t>
            </a:r>
          </a:p>
          <a:p>
            <a:pPr algn="ctr">
              <a:lnSpc>
                <a:spcPts val="1300"/>
              </a:lnSpc>
            </a:pPr>
            <a:r>
              <a:rPr lang="en-US" sz="1400" dirty="0"/>
              <a:t>Merchant Success Manager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AEBFC2-8E00-9B4B-DFE5-C34D5B3DBFD9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-25000"/>
                    </a14:imgEffect>
                    <a14:imgEffect>
                      <a14:colorTemperature colorTemp="5590"/>
                    </a14:imgEffect>
                    <a14:imgEffect>
                      <a14:saturation sat="1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472" t="6986" r="-14210" b="15236"/>
          <a:stretch/>
        </p:blipFill>
        <p:spPr>
          <a:xfrm>
            <a:off x="8442226" y="249089"/>
            <a:ext cx="1352692" cy="1380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C26BB1-5C12-F41C-3C4C-A2D274E50DF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2178" y="1187478"/>
            <a:ext cx="1069238" cy="1425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8537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5C8843-CE5E-659D-DD64-25AE164E03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5" t="3559" r="-1124" b="46763"/>
          <a:stretch/>
        </p:blipFill>
        <p:spPr>
          <a:xfrm>
            <a:off x="0" y="-4847"/>
            <a:ext cx="12195374" cy="11014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A465C3-B5DE-6509-0967-20934D695390}"/>
              </a:ext>
            </a:extLst>
          </p:cNvPr>
          <p:cNvSpPr>
            <a:spLocks/>
          </p:cNvSpPr>
          <p:nvPr/>
        </p:nvSpPr>
        <p:spPr>
          <a:xfrm>
            <a:off x="3374" y="-5100"/>
            <a:ext cx="12192000" cy="1229834"/>
          </a:xfrm>
          <a:prstGeom prst="rect">
            <a:avLst/>
          </a:prstGeom>
          <a:solidFill>
            <a:srgbClr val="00133A">
              <a:alpha val="9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971A6-E359-8C47-81BB-3839F3208AEE}"/>
              </a:ext>
            </a:extLst>
          </p:cNvPr>
          <p:cNvSpPr/>
          <p:nvPr/>
        </p:nvSpPr>
        <p:spPr>
          <a:xfrm>
            <a:off x="1374973" y="2632740"/>
            <a:ext cx="9679641" cy="3303139"/>
          </a:xfrm>
          <a:custGeom>
            <a:avLst/>
            <a:gdLst>
              <a:gd name="connsiteX0" fmla="*/ 0 w 2438400"/>
              <a:gd name="connsiteY0" fmla="*/ 0 h 2308726"/>
              <a:gd name="connsiteX1" fmla="*/ 2438400 w 2438400"/>
              <a:gd name="connsiteY1" fmla="*/ 0 h 2308726"/>
              <a:gd name="connsiteX2" fmla="*/ 2438400 w 2438400"/>
              <a:gd name="connsiteY2" fmla="*/ 2308726 h 2308726"/>
              <a:gd name="connsiteX3" fmla="*/ 0 w 2438400"/>
              <a:gd name="connsiteY3" fmla="*/ 2308726 h 2308726"/>
              <a:gd name="connsiteX4" fmla="*/ 0 w 2438400"/>
              <a:gd name="connsiteY4" fmla="*/ 0 h 2308726"/>
              <a:gd name="connsiteX0" fmla="*/ 0 w 2438400"/>
              <a:gd name="connsiteY0" fmla="*/ 0 h 2308726"/>
              <a:gd name="connsiteX1" fmla="*/ 2438400 w 2438400"/>
              <a:gd name="connsiteY1" fmla="*/ 0 h 2308726"/>
              <a:gd name="connsiteX2" fmla="*/ 2427514 w 2438400"/>
              <a:gd name="connsiteY2" fmla="*/ 1152931 h 2308726"/>
              <a:gd name="connsiteX3" fmla="*/ 2438400 w 2438400"/>
              <a:gd name="connsiteY3" fmla="*/ 2308726 h 2308726"/>
              <a:gd name="connsiteX4" fmla="*/ 0 w 2438400"/>
              <a:gd name="connsiteY4" fmla="*/ 2308726 h 2308726"/>
              <a:gd name="connsiteX5" fmla="*/ 0 w 2438400"/>
              <a:gd name="connsiteY5" fmla="*/ 0 h 2308726"/>
              <a:gd name="connsiteX0" fmla="*/ 2427514 w 2518954"/>
              <a:gd name="connsiteY0" fmla="*/ 1152931 h 2308726"/>
              <a:gd name="connsiteX1" fmla="*/ 2438400 w 2518954"/>
              <a:gd name="connsiteY1" fmla="*/ 2308726 h 2308726"/>
              <a:gd name="connsiteX2" fmla="*/ 0 w 2518954"/>
              <a:gd name="connsiteY2" fmla="*/ 2308726 h 2308726"/>
              <a:gd name="connsiteX3" fmla="*/ 0 w 2518954"/>
              <a:gd name="connsiteY3" fmla="*/ 0 h 2308726"/>
              <a:gd name="connsiteX4" fmla="*/ 2438400 w 2518954"/>
              <a:gd name="connsiteY4" fmla="*/ 0 h 2308726"/>
              <a:gd name="connsiteX5" fmla="*/ 2518954 w 2518954"/>
              <a:gd name="connsiteY5" fmla="*/ 1244371 h 2308726"/>
              <a:gd name="connsiteX0" fmla="*/ 2427514 w 2438400"/>
              <a:gd name="connsiteY0" fmla="*/ 1152931 h 2308726"/>
              <a:gd name="connsiteX1" fmla="*/ 2438400 w 2438400"/>
              <a:gd name="connsiteY1" fmla="*/ 2308726 h 2308726"/>
              <a:gd name="connsiteX2" fmla="*/ 0 w 2438400"/>
              <a:gd name="connsiteY2" fmla="*/ 2308726 h 2308726"/>
              <a:gd name="connsiteX3" fmla="*/ 0 w 2438400"/>
              <a:gd name="connsiteY3" fmla="*/ 0 h 2308726"/>
              <a:gd name="connsiteX4" fmla="*/ 2438400 w 2438400"/>
              <a:gd name="connsiteY4" fmla="*/ 0 h 2308726"/>
              <a:gd name="connsiteX0" fmla="*/ 2438400 w 2438400"/>
              <a:gd name="connsiteY0" fmla="*/ 2308726 h 2308726"/>
              <a:gd name="connsiteX1" fmla="*/ 0 w 2438400"/>
              <a:gd name="connsiteY1" fmla="*/ 2308726 h 2308726"/>
              <a:gd name="connsiteX2" fmla="*/ 0 w 2438400"/>
              <a:gd name="connsiteY2" fmla="*/ 0 h 2308726"/>
              <a:gd name="connsiteX3" fmla="*/ 2438400 w 2438400"/>
              <a:gd name="connsiteY3" fmla="*/ 0 h 2308726"/>
              <a:gd name="connsiteX0" fmla="*/ 9644743 w 9644743"/>
              <a:gd name="connsiteY0" fmla="*/ 2344354 h 2344354"/>
              <a:gd name="connsiteX1" fmla="*/ 0 w 9644743"/>
              <a:gd name="connsiteY1" fmla="*/ 2308726 h 2344354"/>
              <a:gd name="connsiteX2" fmla="*/ 0 w 9644743"/>
              <a:gd name="connsiteY2" fmla="*/ 0 h 2344354"/>
              <a:gd name="connsiteX3" fmla="*/ 2438400 w 9644743"/>
              <a:gd name="connsiteY3" fmla="*/ 0 h 2344354"/>
              <a:gd name="connsiteX0" fmla="*/ 9677400 w 9677400"/>
              <a:gd name="connsiteY0" fmla="*/ 2330103 h 2330103"/>
              <a:gd name="connsiteX1" fmla="*/ 0 w 9677400"/>
              <a:gd name="connsiteY1" fmla="*/ 2308726 h 2330103"/>
              <a:gd name="connsiteX2" fmla="*/ 0 w 9677400"/>
              <a:gd name="connsiteY2" fmla="*/ 0 h 2330103"/>
              <a:gd name="connsiteX3" fmla="*/ 2438400 w 9677400"/>
              <a:gd name="connsiteY3" fmla="*/ 0 h 2330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7400" h="2330103">
                <a:moveTo>
                  <a:pt x="9677400" y="2330103"/>
                </a:moveTo>
                <a:lnTo>
                  <a:pt x="0" y="2308726"/>
                </a:lnTo>
                <a:lnTo>
                  <a:pt x="0" y="0"/>
                </a:lnTo>
                <a:lnTo>
                  <a:pt x="2438400" y="0"/>
                </a:lnTo>
              </a:path>
            </a:pathLst>
          </a:cu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E49DCD-1A34-46CE-3545-CE6413F18BC9}"/>
              </a:ext>
            </a:extLst>
          </p:cNvPr>
          <p:cNvSpPr txBox="1"/>
          <p:nvPr/>
        </p:nvSpPr>
        <p:spPr>
          <a:xfrm>
            <a:off x="2465326" y="316699"/>
            <a:ext cx="6901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/>
                </a:solidFill>
                <a:latin typeface="Bernard MT Condensed" panose="02050806060905020404" pitchFamily="18" charset="0"/>
              </a:rPr>
              <a:t>Merchant Services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239DC8-F01C-35AE-2EFA-657DC99AA85D}"/>
              </a:ext>
            </a:extLst>
          </p:cNvPr>
          <p:cNvSpPr txBox="1"/>
          <p:nvPr/>
        </p:nvSpPr>
        <p:spPr>
          <a:xfrm>
            <a:off x="430919" y="1675385"/>
            <a:ext cx="3537844" cy="1677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CRM-</a:t>
            </a:r>
            <a:r>
              <a:rPr lang="en-US" sz="1400" dirty="0" err="1"/>
              <a:t>Hubspot</a:t>
            </a:r>
            <a:r>
              <a:rPr lang="en-US" sz="1400" dirty="0"/>
              <a:t>/Lead Facilitation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Opportunity Vetting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400" dirty="0"/>
              <a:t>Deal Solutioning &amp; Pricing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400" dirty="0"/>
              <a:t>Contractual Fulfillment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400" dirty="0"/>
              <a:t>Tech Calls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A93DEB-B804-DA87-DA54-E16545331F67}"/>
              </a:ext>
            </a:extLst>
          </p:cNvPr>
          <p:cNvSpPr txBox="1"/>
          <p:nvPr/>
        </p:nvSpPr>
        <p:spPr>
          <a:xfrm>
            <a:off x="4009088" y="1662062"/>
            <a:ext cx="3765558" cy="2969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Expedite Enrollment and Onboarding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Fulfill Risk Requirements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Welcome Emails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Work closely with backend processors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Maintain Partner Relationships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400" dirty="0"/>
              <a:t>Understand client needs and goals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400" dirty="0"/>
              <a:t>Monitor Integration Needs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400" dirty="0"/>
              <a:t>Provide Product Training and Reporting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F3A920-ECB5-A423-585B-6FC4F0C56B4A}"/>
              </a:ext>
            </a:extLst>
          </p:cNvPr>
          <p:cNvSpPr txBox="1"/>
          <p:nvPr/>
        </p:nvSpPr>
        <p:spPr>
          <a:xfrm>
            <a:off x="7932993" y="1657350"/>
            <a:ext cx="3594592" cy="3292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Support ISVs/Merchants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Monitor accounts/fraudulent activity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Monitor Overage &amp; Declines Reports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ACH Returns/Settlement Holds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Resolve Processing Issues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Account Updates/Bank changes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Pinless Debit Onboarding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Chargebacks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POA (Proof of Authorization)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Terminal Device Fulfillment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70DB95-1B38-DCCF-DF14-3D393638A704}"/>
              </a:ext>
            </a:extLst>
          </p:cNvPr>
          <p:cNvSpPr txBox="1"/>
          <p:nvPr/>
        </p:nvSpPr>
        <p:spPr>
          <a:xfrm rot="16200000">
            <a:off x="7519536" y="4855364"/>
            <a:ext cx="744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F01"/>
                </a:solidFill>
                <a:latin typeface="Arial Narrow" panose="020B0606020202030204" pitchFamily="34" charset="0"/>
              </a:rPr>
              <a:t>TWO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8508D6D-B060-6415-F2FB-684B71512A62}"/>
              </a:ext>
            </a:extLst>
          </p:cNvPr>
          <p:cNvCxnSpPr>
            <a:cxnSpLocks/>
          </p:cNvCxnSpPr>
          <p:nvPr/>
        </p:nvCxnSpPr>
        <p:spPr>
          <a:xfrm flipH="1" flipV="1">
            <a:off x="7876999" y="1726079"/>
            <a:ext cx="1" cy="2875536"/>
          </a:xfrm>
          <a:prstGeom prst="line">
            <a:avLst/>
          </a:prstGeom>
          <a:ln>
            <a:solidFill>
              <a:srgbClr val="FFCF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6AF994F-72C4-DA75-033E-515585C2DEF4}"/>
              </a:ext>
            </a:extLst>
          </p:cNvPr>
          <p:cNvSpPr txBox="1"/>
          <p:nvPr/>
        </p:nvSpPr>
        <p:spPr>
          <a:xfrm>
            <a:off x="8731867" y="1245122"/>
            <a:ext cx="2381382" cy="3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sz="1600" dirty="0"/>
              <a:t>Support &amp; Service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E36F03E-671D-0666-9732-AB99584B8BA1}"/>
              </a:ext>
            </a:extLst>
          </p:cNvPr>
          <p:cNvGrpSpPr/>
          <p:nvPr/>
        </p:nvGrpSpPr>
        <p:grpSpPr>
          <a:xfrm rot="10800000" flipV="1">
            <a:off x="7310240" y="5358532"/>
            <a:ext cx="874023" cy="664602"/>
            <a:chOff x="4817308" y="4431358"/>
            <a:chExt cx="878848" cy="716672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1BE56B5-0500-2A6B-B251-5F64220BFAD5}"/>
                </a:ext>
              </a:extLst>
            </p:cNvPr>
            <p:cNvGrpSpPr/>
            <p:nvPr/>
          </p:nvGrpSpPr>
          <p:grpSpPr>
            <a:xfrm>
              <a:off x="4817308" y="4431358"/>
              <a:ext cx="429702" cy="630947"/>
              <a:chOff x="4741162" y="3724541"/>
              <a:chExt cx="429702" cy="630947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463A77F-C24A-2334-4113-9EE3EB42EC68}"/>
                  </a:ext>
                </a:extLst>
              </p:cNvPr>
              <p:cNvSpPr/>
              <p:nvPr/>
            </p:nvSpPr>
            <p:spPr>
              <a:xfrm>
                <a:off x="4741162" y="3839128"/>
                <a:ext cx="429702" cy="401056"/>
              </a:xfrm>
              <a:custGeom>
                <a:avLst/>
                <a:gdLst>
                  <a:gd name="connsiteX0" fmla="*/ 714990 w 1340606"/>
                  <a:gd name="connsiteY0" fmla="*/ 0 h 1251233"/>
                  <a:gd name="connsiteX1" fmla="*/ 100546 w 1340606"/>
                  <a:gd name="connsiteY1" fmla="*/ 513899 h 1251233"/>
                  <a:gd name="connsiteX2" fmla="*/ 44687 w 1340606"/>
                  <a:gd name="connsiteY2" fmla="*/ 513899 h 1251233"/>
                  <a:gd name="connsiteX3" fmla="*/ 0 w 1340606"/>
                  <a:gd name="connsiteY3" fmla="*/ 558586 h 1251233"/>
                  <a:gd name="connsiteX4" fmla="*/ 0 w 1340606"/>
                  <a:gd name="connsiteY4" fmla="*/ 647960 h 1251233"/>
                  <a:gd name="connsiteX5" fmla="*/ 44687 w 1340606"/>
                  <a:gd name="connsiteY5" fmla="*/ 692647 h 1251233"/>
                  <a:gd name="connsiteX6" fmla="*/ 93843 w 1340606"/>
                  <a:gd name="connsiteY6" fmla="*/ 692647 h 1251233"/>
                  <a:gd name="connsiteX7" fmla="*/ 714990 w 1340606"/>
                  <a:gd name="connsiteY7" fmla="*/ 1251233 h 1251233"/>
                  <a:gd name="connsiteX8" fmla="*/ 1340607 w 1340606"/>
                  <a:gd name="connsiteY8" fmla="*/ 625617 h 1251233"/>
                  <a:gd name="connsiteX9" fmla="*/ 714990 w 1340606"/>
                  <a:gd name="connsiteY9" fmla="*/ 0 h 1251233"/>
                  <a:gd name="connsiteX10" fmla="*/ 714990 w 1340606"/>
                  <a:gd name="connsiteY10" fmla="*/ 1117172 h 1251233"/>
                  <a:gd name="connsiteX11" fmla="*/ 223434 w 1340606"/>
                  <a:gd name="connsiteY11" fmla="*/ 625617 h 1251233"/>
                  <a:gd name="connsiteX12" fmla="*/ 714990 w 1340606"/>
                  <a:gd name="connsiteY12" fmla="*/ 134061 h 1251233"/>
                  <a:gd name="connsiteX13" fmla="*/ 1206546 w 1340606"/>
                  <a:gd name="connsiteY13" fmla="*/ 625617 h 1251233"/>
                  <a:gd name="connsiteX14" fmla="*/ 714990 w 1340606"/>
                  <a:gd name="connsiteY14" fmla="*/ 1117172 h 1251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40606" h="1251233">
                    <a:moveTo>
                      <a:pt x="714990" y="0"/>
                    </a:moveTo>
                    <a:cubicBezTo>
                      <a:pt x="406651" y="0"/>
                      <a:pt x="151935" y="221200"/>
                      <a:pt x="100546" y="513899"/>
                    </a:cubicBezTo>
                    <a:lnTo>
                      <a:pt x="44687" y="513899"/>
                    </a:lnTo>
                    <a:cubicBezTo>
                      <a:pt x="20109" y="513899"/>
                      <a:pt x="0" y="534008"/>
                      <a:pt x="0" y="558586"/>
                    </a:cubicBezTo>
                    <a:lnTo>
                      <a:pt x="0" y="647960"/>
                    </a:lnTo>
                    <a:cubicBezTo>
                      <a:pt x="0" y="672538"/>
                      <a:pt x="20109" y="692647"/>
                      <a:pt x="44687" y="692647"/>
                    </a:cubicBezTo>
                    <a:lnTo>
                      <a:pt x="93843" y="692647"/>
                    </a:lnTo>
                    <a:cubicBezTo>
                      <a:pt x="127358" y="1007689"/>
                      <a:pt x="391010" y="1251233"/>
                      <a:pt x="714990" y="1251233"/>
                    </a:cubicBezTo>
                    <a:cubicBezTo>
                      <a:pt x="1061314" y="1251233"/>
                      <a:pt x="1340607" y="971940"/>
                      <a:pt x="1340607" y="625617"/>
                    </a:cubicBezTo>
                    <a:cubicBezTo>
                      <a:pt x="1340607" y="279293"/>
                      <a:pt x="1061314" y="0"/>
                      <a:pt x="714990" y="0"/>
                    </a:cubicBezTo>
                    <a:close/>
                    <a:moveTo>
                      <a:pt x="714990" y="1117172"/>
                    </a:moveTo>
                    <a:cubicBezTo>
                      <a:pt x="442400" y="1117172"/>
                      <a:pt x="223434" y="898207"/>
                      <a:pt x="223434" y="625617"/>
                    </a:cubicBezTo>
                    <a:cubicBezTo>
                      <a:pt x="223434" y="353026"/>
                      <a:pt x="442400" y="134061"/>
                      <a:pt x="714990" y="134061"/>
                    </a:cubicBezTo>
                    <a:cubicBezTo>
                      <a:pt x="987580" y="134061"/>
                      <a:pt x="1206546" y="353026"/>
                      <a:pt x="1206546" y="625617"/>
                    </a:cubicBezTo>
                    <a:cubicBezTo>
                      <a:pt x="1206546" y="898207"/>
                      <a:pt x="987580" y="1117172"/>
                      <a:pt x="714990" y="1117172"/>
                    </a:cubicBezTo>
                    <a:close/>
                  </a:path>
                </a:pathLst>
              </a:custGeom>
              <a:solidFill>
                <a:srgbClr val="000000"/>
              </a:solidFill>
              <a:ln w="22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CFFD7F-C52D-6E9F-EC2A-12ABDA590955}"/>
                  </a:ext>
                </a:extLst>
              </p:cNvPr>
              <p:cNvSpPr/>
              <p:nvPr/>
            </p:nvSpPr>
            <p:spPr>
              <a:xfrm>
                <a:off x="4831399" y="3724541"/>
                <a:ext cx="277874" cy="133208"/>
              </a:xfrm>
              <a:custGeom>
                <a:avLst/>
                <a:gdLst>
                  <a:gd name="connsiteX0" fmla="*/ 866926 w 866925"/>
                  <a:gd name="connsiteY0" fmla="*/ 413354 h 415588"/>
                  <a:gd name="connsiteX1" fmla="*/ 804364 w 866925"/>
                  <a:gd name="connsiteY1" fmla="*/ 73733 h 415588"/>
                  <a:gd name="connsiteX2" fmla="*/ 717225 w 866925"/>
                  <a:gd name="connsiteY2" fmla="*/ 0 h 415588"/>
                  <a:gd name="connsiteX3" fmla="*/ 149701 w 866925"/>
                  <a:gd name="connsiteY3" fmla="*/ 0 h 415588"/>
                  <a:gd name="connsiteX4" fmla="*/ 62562 w 866925"/>
                  <a:gd name="connsiteY4" fmla="*/ 73733 h 415588"/>
                  <a:gd name="connsiteX5" fmla="*/ 0 w 866925"/>
                  <a:gd name="connsiteY5" fmla="*/ 415588 h 415588"/>
                  <a:gd name="connsiteX6" fmla="*/ 866926 w 866925"/>
                  <a:gd name="connsiteY6" fmla="*/ 413354 h 415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6925" h="415588">
                    <a:moveTo>
                      <a:pt x="866926" y="413354"/>
                    </a:moveTo>
                    <a:lnTo>
                      <a:pt x="804364" y="73733"/>
                    </a:lnTo>
                    <a:cubicBezTo>
                      <a:pt x="797661" y="31281"/>
                      <a:pt x="759677" y="0"/>
                      <a:pt x="717225" y="0"/>
                    </a:cubicBezTo>
                    <a:lnTo>
                      <a:pt x="149701" y="0"/>
                    </a:lnTo>
                    <a:cubicBezTo>
                      <a:pt x="107249" y="0"/>
                      <a:pt x="69265" y="31281"/>
                      <a:pt x="62562" y="73733"/>
                    </a:cubicBezTo>
                    <a:lnTo>
                      <a:pt x="0" y="415588"/>
                    </a:lnTo>
                    <a:cubicBezTo>
                      <a:pt x="256950" y="218966"/>
                      <a:pt x="609976" y="218966"/>
                      <a:pt x="866926" y="41335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2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88BA307C-9F0A-26B8-88DB-54B1D9E5EB54}"/>
                  </a:ext>
                </a:extLst>
              </p:cNvPr>
              <p:cNvSpPr/>
              <p:nvPr/>
            </p:nvSpPr>
            <p:spPr>
              <a:xfrm>
                <a:off x="4831399" y="4222280"/>
                <a:ext cx="277158" cy="133208"/>
              </a:xfrm>
              <a:custGeom>
                <a:avLst/>
                <a:gdLst>
                  <a:gd name="connsiteX0" fmla="*/ 0 w 864691"/>
                  <a:gd name="connsiteY0" fmla="*/ 0 h 415588"/>
                  <a:gd name="connsiteX1" fmla="*/ 62562 w 864691"/>
                  <a:gd name="connsiteY1" fmla="*/ 341855 h 415588"/>
                  <a:gd name="connsiteX2" fmla="*/ 149701 w 864691"/>
                  <a:gd name="connsiteY2" fmla="*/ 415588 h 415588"/>
                  <a:gd name="connsiteX3" fmla="*/ 714990 w 864691"/>
                  <a:gd name="connsiteY3" fmla="*/ 415588 h 415588"/>
                  <a:gd name="connsiteX4" fmla="*/ 802130 w 864691"/>
                  <a:gd name="connsiteY4" fmla="*/ 341855 h 415588"/>
                  <a:gd name="connsiteX5" fmla="*/ 864692 w 864691"/>
                  <a:gd name="connsiteY5" fmla="*/ 0 h 415588"/>
                  <a:gd name="connsiteX6" fmla="*/ 0 w 864691"/>
                  <a:gd name="connsiteY6" fmla="*/ 0 h 415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4691" h="415588">
                    <a:moveTo>
                      <a:pt x="0" y="0"/>
                    </a:moveTo>
                    <a:lnTo>
                      <a:pt x="62562" y="341855"/>
                    </a:lnTo>
                    <a:cubicBezTo>
                      <a:pt x="69265" y="384307"/>
                      <a:pt x="107249" y="415588"/>
                      <a:pt x="149701" y="415588"/>
                    </a:cubicBezTo>
                    <a:lnTo>
                      <a:pt x="714990" y="415588"/>
                    </a:lnTo>
                    <a:cubicBezTo>
                      <a:pt x="757443" y="415588"/>
                      <a:pt x="795427" y="384307"/>
                      <a:pt x="802130" y="341855"/>
                    </a:cubicBezTo>
                    <a:lnTo>
                      <a:pt x="864692" y="0"/>
                    </a:lnTo>
                    <a:cubicBezTo>
                      <a:pt x="609976" y="194388"/>
                      <a:pt x="256950" y="194388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2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8644C99-68C8-68CD-64AB-8A20259C40AA}"/>
                  </a:ext>
                </a:extLst>
              </p:cNvPr>
              <p:cNvSpPr/>
              <p:nvPr/>
            </p:nvSpPr>
            <p:spPr>
              <a:xfrm>
                <a:off x="4956013" y="3979232"/>
                <a:ext cx="62086" cy="122448"/>
              </a:xfrm>
              <a:custGeom>
                <a:avLst/>
                <a:gdLst>
                  <a:gd name="connsiteX0" fmla="*/ 89374 w 321745"/>
                  <a:gd name="connsiteY0" fmla="*/ 0 h 634553"/>
                  <a:gd name="connsiteX1" fmla="*/ 0 w 321745"/>
                  <a:gd name="connsiteY1" fmla="*/ 0 h 634553"/>
                  <a:gd name="connsiteX2" fmla="*/ 0 w 321745"/>
                  <a:gd name="connsiteY2" fmla="*/ 357495 h 634553"/>
                  <a:gd name="connsiteX3" fmla="*/ 13406 w 321745"/>
                  <a:gd name="connsiteY3" fmla="*/ 388776 h 634553"/>
                  <a:gd name="connsiteX4" fmla="*/ 259184 w 321745"/>
                  <a:gd name="connsiteY4" fmla="*/ 634554 h 634553"/>
                  <a:gd name="connsiteX5" fmla="*/ 321746 w 321745"/>
                  <a:gd name="connsiteY5" fmla="*/ 571992 h 634553"/>
                  <a:gd name="connsiteX6" fmla="*/ 89374 w 321745"/>
                  <a:gd name="connsiteY6" fmla="*/ 339620 h 634553"/>
                  <a:gd name="connsiteX7" fmla="*/ 89374 w 321745"/>
                  <a:gd name="connsiteY7" fmla="*/ 0 h 634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1745" h="634553">
                    <a:moveTo>
                      <a:pt x="89374" y="0"/>
                    </a:moveTo>
                    <a:lnTo>
                      <a:pt x="0" y="0"/>
                    </a:lnTo>
                    <a:lnTo>
                      <a:pt x="0" y="357495"/>
                    </a:lnTo>
                    <a:cubicBezTo>
                      <a:pt x="0" y="368667"/>
                      <a:pt x="4469" y="379839"/>
                      <a:pt x="13406" y="388776"/>
                    </a:cubicBezTo>
                    <a:lnTo>
                      <a:pt x="259184" y="634554"/>
                    </a:lnTo>
                    <a:lnTo>
                      <a:pt x="321746" y="571992"/>
                    </a:lnTo>
                    <a:lnTo>
                      <a:pt x="89374" y="339620"/>
                    </a:lnTo>
                    <a:lnTo>
                      <a:pt x="89374" y="0"/>
                    </a:lnTo>
                    <a:close/>
                  </a:path>
                </a:pathLst>
              </a:custGeom>
              <a:solidFill>
                <a:srgbClr val="000000"/>
              </a:solidFill>
              <a:ln w="22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</p:grpSp>
        <p:pic>
          <p:nvPicPr>
            <p:cNvPr id="38" name="Graphic 37" descr="Money">
              <a:extLst>
                <a:ext uri="{FF2B5EF4-FFF2-40B4-BE49-F238E27FC236}">
                  <a16:creationId xmlns:a16="http://schemas.microsoft.com/office/drawing/2014/main" id="{B855BD4C-1B74-9FCE-B214-B4267D33C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83680" y="4735554"/>
              <a:ext cx="412476" cy="412476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BD012F8-2FF8-5586-BC3D-1378AC3E7150}"/>
              </a:ext>
            </a:extLst>
          </p:cNvPr>
          <p:cNvGrpSpPr/>
          <p:nvPr/>
        </p:nvGrpSpPr>
        <p:grpSpPr>
          <a:xfrm>
            <a:off x="10753832" y="5221321"/>
            <a:ext cx="946028" cy="664601"/>
            <a:chOff x="6793471" y="3843594"/>
            <a:chExt cx="908435" cy="595676"/>
          </a:xfrm>
        </p:grpSpPr>
        <p:pic>
          <p:nvPicPr>
            <p:cNvPr id="44" name="Graphic 43" descr="Credit card">
              <a:extLst>
                <a:ext uri="{FF2B5EF4-FFF2-40B4-BE49-F238E27FC236}">
                  <a16:creationId xmlns:a16="http://schemas.microsoft.com/office/drawing/2014/main" id="{C998E646-442B-26F2-3D26-1F80AD2EB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6793471" y="3843594"/>
              <a:ext cx="595676" cy="595676"/>
            </a:xfrm>
            <a:prstGeom prst="rect">
              <a:avLst/>
            </a:prstGeom>
          </p:spPr>
        </p:pic>
        <p:pic>
          <p:nvPicPr>
            <p:cNvPr id="45" name="Graphic 44" descr="Group success">
              <a:extLst>
                <a:ext uri="{FF2B5EF4-FFF2-40B4-BE49-F238E27FC236}">
                  <a16:creationId xmlns:a16="http://schemas.microsoft.com/office/drawing/2014/main" id="{A32429CC-F3E4-280F-94D6-EA1B92025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328689" y="4066053"/>
              <a:ext cx="373217" cy="373217"/>
            </a:xfrm>
            <a:prstGeom prst="rect">
              <a:avLst/>
            </a:prstGeom>
          </p:spPr>
        </p:pic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9EAEB2A0-5C8D-C21C-99C0-4A7346F0745C}"/>
              </a:ext>
            </a:extLst>
          </p:cNvPr>
          <p:cNvSpPr txBox="1"/>
          <p:nvPr/>
        </p:nvSpPr>
        <p:spPr>
          <a:xfrm rot="16200000">
            <a:off x="3514582" y="4706512"/>
            <a:ext cx="917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F01"/>
                </a:solidFill>
                <a:latin typeface="Arial Narrow" panose="020B0606020202030204" pitchFamily="34" charset="0"/>
              </a:rPr>
              <a:t>ONE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BB1676A-715B-0AB0-4333-2FED0BD9D204}"/>
              </a:ext>
            </a:extLst>
          </p:cNvPr>
          <p:cNvCxnSpPr>
            <a:cxnSpLocks/>
          </p:cNvCxnSpPr>
          <p:nvPr/>
        </p:nvCxnSpPr>
        <p:spPr>
          <a:xfrm flipV="1">
            <a:off x="3972878" y="1744933"/>
            <a:ext cx="0" cy="2883654"/>
          </a:xfrm>
          <a:prstGeom prst="line">
            <a:avLst/>
          </a:prstGeom>
          <a:ln>
            <a:solidFill>
              <a:srgbClr val="FFCF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E2D7D8D-52CA-A40F-508C-C0DCC2DA0347}"/>
              </a:ext>
            </a:extLst>
          </p:cNvPr>
          <p:cNvCxnSpPr>
            <a:cxnSpLocks/>
          </p:cNvCxnSpPr>
          <p:nvPr/>
        </p:nvCxnSpPr>
        <p:spPr>
          <a:xfrm flipV="1">
            <a:off x="804312" y="1587489"/>
            <a:ext cx="10632882" cy="69861"/>
          </a:xfrm>
          <a:prstGeom prst="line">
            <a:avLst/>
          </a:prstGeom>
          <a:ln>
            <a:solidFill>
              <a:srgbClr val="FFCF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A1B58E14-630E-3AFC-31C6-29E4A7560884}"/>
              </a:ext>
            </a:extLst>
          </p:cNvPr>
          <p:cNvSpPr txBox="1"/>
          <p:nvPr/>
        </p:nvSpPr>
        <p:spPr>
          <a:xfrm rot="16200000">
            <a:off x="10922133" y="4835157"/>
            <a:ext cx="1045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F01"/>
                </a:solidFill>
                <a:latin typeface="Arial Narrow" panose="020B0606020202030204" pitchFamily="34" charset="0"/>
              </a:rPr>
              <a:t>THREE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8262F5B-5CE0-21E5-1AD5-3A202C560C30}"/>
              </a:ext>
            </a:extLst>
          </p:cNvPr>
          <p:cNvGrpSpPr/>
          <p:nvPr/>
        </p:nvGrpSpPr>
        <p:grpSpPr>
          <a:xfrm>
            <a:off x="3465280" y="5193779"/>
            <a:ext cx="899799" cy="821188"/>
            <a:chOff x="2710000" y="3920969"/>
            <a:chExt cx="945373" cy="782746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C34D3EB-BFCD-EB8E-A802-4479A83D0870}"/>
                </a:ext>
              </a:extLst>
            </p:cNvPr>
            <p:cNvGrpSpPr/>
            <p:nvPr/>
          </p:nvGrpSpPr>
          <p:grpSpPr>
            <a:xfrm>
              <a:off x="2710000" y="3920969"/>
              <a:ext cx="696615" cy="782746"/>
              <a:chOff x="3260443" y="1136711"/>
              <a:chExt cx="564947" cy="634798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71146AF8-0CE3-40F2-301A-8D3BBDDE2CAA}"/>
                  </a:ext>
                </a:extLst>
              </p:cNvPr>
              <p:cNvGrpSpPr/>
              <p:nvPr/>
            </p:nvGrpSpPr>
            <p:grpSpPr>
              <a:xfrm rot="2361993">
                <a:off x="3338561" y="1136711"/>
                <a:ext cx="443651" cy="431037"/>
                <a:chOff x="3783431" y="282303"/>
                <a:chExt cx="505875" cy="491492"/>
              </a:xfrm>
            </p:grpSpPr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E12CA1F0-C7A5-2DB8-6809-6C4E53E1BCE3}"/>
                    </a:ext>
                  </a:extLst>
                </p:cNvPr>
                <p:cNvSpPr/>
                <p:nvPr/>
              </p:nvSpPr>
              <p:spPr>
                <a:xfrm>
                  <a:off x="3783431" y="396240"/>
                  <a:ext cx="505875" cy="2569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pic>
              <p:nvPicPr>
                <p:cNvPr id="69" name="Graphic 68" descr="Bank check">
                  <a:extLst>
                    <a:ext uri="{FF2B5EF4-FFF2-40B4-BE49-F238E27FC236}">
                      <a16:creationId xmlns:a16="http://schemas.microsoft.com/office/drawing/2014/main" id="{388E03A0-F108-5EF7-7E9E-27908504FD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83431" y="282303"/>
                  <a:ext cx="491492" cy="491492"/>
                </a:xfrm>
                <a:prstGeom prst="rect">
                  <a:avLst/>
                </a:prstGeom>
              </p:spPr>
            </p:pic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77FC955E-8236-4657-7D68-EC948015C516}"/>
                  </a:ext>
                </a:extLst>
              </p:cNvPr>
              <p:cNvGrpSpPr/>
              <p:nvPr/>
            </p:nvGrpSpPr>
            <p:grpSpPr>
              <a:xfrm>
                <a:off x="3260443" y="1196925"/>
                <a:ext cx="564947" cy="574584"/>
                <a:chOff x="3204563" y="1196925"/>
                <a:chExt cx="564947" cy="574584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9BB12F14-A1FE-764D-B48E-53D69082A25E}"/>
                    </a:ext>
                  </a:extLst>
                </p:cNvPr>
                <p:cNvGrpSpPr/>
                <p:nvPr/>
              </p:nvGrpSpPr>
              <p:grpSpPr>
                <a:xfrm rot="1426897">
                  <a:off x="3241312" y="1196925"/>
                  <a:ext cx="471260" cy="457861"/>
                  <a:chOff x="3783431" y="282303"/>
                  <a:chExt cx="505875" cy="491492"/>
                </a:xfrm>
              </p:grpSpPr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1918EF80-CCF3-19F2-F8A6-5DF35536F519}"/>
                      </a:ext>
                    </a:extLst>
                  </p:cNvPr>
                  <p:cNvSpPr/>
                  <p:nvPr/>
                </p:nvSpPr>
                <p:spPr>
                  <a:xfrm>
                    <a:off x="3783431" y="396240"/>
                    <a:ext cx="505875" cy="25699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pic>
                <p:nvPicPr>
                  <p:cNvPr id="67" name="Graphic 66" descr="Bank check">
                    <a:extLst>
                      <a:ext uri="{FF2B5EF4-FFF2-40B4-BE49-F238E27FC236}">
                        <a16:creationId xmlns:a16="http://schemas.microsoft.com/office/drawing/2014/main" id="{E81AD9C5-DBE3-7F77-0691-F09F2A84926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783431" y="282303"/>
                    <a:ext cx="491492" cy="49149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188AC22D-FAEA-5D6E-4C0C-EFBC00C4209E}"/>
                    </a:ext>
                  </a:extLst>
                </p:cNvPr>
                <p:cNvGrpSpPr/>
                <p:nvPr/>
              </p:nvGrpSpPr>
              <p:grpSpPr>
                <a:xfrm>
                  <a:off x="3204563" y="1222625"/>
                  <a:ext cx="564947" cy="548884"/>
                  <a:chOff x="3783431" y="282303"/>
                  <a:chExt cx="505875" cy="491492"/>
                </a:xfrm>
              </p:grpSpPr>
              <p:sp>
                <p:nvSpPr>
                  <p:cNvPr id="64" name="Rectangle 63">
                    <a:extLst>
                      <a:ext uri="{FF2B5EF4-FFF2-40B4-BE49-F238E27FC236}">
                        <a16:creationId xmlns:a16="http://schemas.microsoft.com/office/drawing/2014/main" id="{A36656AF-C883-830F-C82D-3D5E6541C1FC}"/>
                      </a:ext>
                    </a:extLst>
                  </p:cNvPr>
                  <p:cNvSpPr/>
                  <p:nvPr/>
                </p:nvSpPr>
                <p:spPr>
                  <a:xfrm>
                    <a:off x="3783431" y="396240"/>
                    <a:ext cx="505875" cy="25699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pic>
                <p:nvPicPr>
                  <p:cNvPr id="65" name="Graphic 64" descr="Bank check">
                    <a:extLst>
                      <a:ext uri="{FF2B5EF4-FFF2-40B4-BE49-F238E27FC236}">
                        <a16:creationId xmlns:a16="http://schemas.microsoft.com/office/drawing/2014/main" id="{4243E502-95B0-CB76-9ACD-1B40AF7640F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783431" y="282303"/>
                    <a:ext cx="491492" cy="491492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C5722D0-4925-582E-80F8-8CA23CFD3DF1}"/>
                </a:ext>
              </a:extLst>
            </p:cNvPr>
            <p:cNvGrpSpPr/>
            <p:nvPr/>
          </p:nvGrpSpPr>
          <p:grpSpPr>
            <a:xfrm>
              <a:off x="3467454" y="4272416"/>
              <a:ext cx="187919" cy="215153"/>
              <a:chOff x="3831283" y="1404472"/>
              <a:chExt cx="152400" cy="174487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9A5A87F-44F7-44EB-18CD-CA5422881929}"/>
                  </a:ext>
                </a:extLst>
              </p:cNvPr>
              <p:cNvSpPr/>
              <p:nvPr/>
            </p:nvSpPr>
            <p:spPr>
              <a:xfrm>
                <a:off x="3831283" y="1404472"/>
                <a:ext cx="152400" cy="38100"/>
              </a:xfrm>
              <a:custGeom>
                <a:avLst/>
                <a:gdLst>
                  <a:gd name="connsiteX0" fmla="*/ 0 w 152400"/>
                  <a:gd name="connsiteY0" fmla="*/ 0 h 38100"/>
                  <a:gd name="connsiteX1" fmla="*/ 152400 w 152400"/>
                  <a:gd name="connsiteY1" fmla="*/ 0 h 38100"/>
                  <a:gd name="connsiteX2" fmla="*/ 152400 w 152400"/>
                  <a:gd name="connsiteY2" fmla="*/ 38100 h 38100"/>
                  <a:gd name="connsiteX3" fmla="*/ 0 w 1524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38100">
                    <a:moveTo>
                      <a:pt x="0" y="0"/>
                    </a:moveTo>
                    <a:lnTo>
                      <a:pt x="152400" y="0"/>
                    </a:lnTo>
                    <a:lnTo>
                      <a:pt x="1524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C59F6763-E8C1-CC2F-A083-E849A87C4B8B}"/>
                  </a:ext>
                </a:extLst>
              </p:cNvPr>
              <p:cNvSpPr/>
              <p:nvPr/>
            </p:nvSpPr>
            <p:spPr>
              <a:xfrm>
                <a:off x="3831283" y="1472666"/>
                <a:ext cx="104775" cy="38100"/>
              </a:xfrm>
              <a:custGeom>
                <a:avLst/>
                <a:gdLst>
                  <a:gd name="connsiteX0" fmla="*/ 0 w 104775"/>
                  <a:gd name="connsiteY0" fmla="*/ 0 h 38100"/>
                  <a:gd name="connsiteX1" fmla="*/ 104775 w 104775"/>
                  <a:gd name="connsiteY1" fmla="*/ 0 h 38100"/>
                  <a:gd name="connsiteX2" fmla="*/ 104775 w 104775"/>
                  <a:gd name="connsiteY2" fmla="*/ 38100 h 38100"/>
                  <a:gd name="connsiteX3" fmla="*/ 0 w 104775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775" h="38100">
                    <a:moveTo>
                      <a:pt x="0" y="0"/>
                    </a:moveTo>
                    <a:lnTo>
                      <a:pt x="104775" y="0"/>
                    </a:lnTo>
                    <a:lnTo>
                      <a:pt x="104775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00FF11-E1A3-F966-8CCB-2B2FF6660759}"/>
                  </a:ext>
                </a:extLst>
              </p:cNvPr>
              <p:cNvSpPr/>
              <p:nvPr/>
            </p:nvSpPr>
            <p:spPr>
              <a:xfrm>
                <a:off x="3831283" y="1540859"/>
                <a:ext cx="133350" cy="38100"/>
              </a:xfrm>
              <a:custGeom>
                <a:avLst/>
                <a:gdLst>
                  <a:gd name="connsiteX0" fmla="*/ 0 w 133350"/>
                  <a:gd name="connsiteY0" fmla="*/ 0 h 38100"/>
                  <a:gd name="connsiteX1" fmla="*/ 133350 w 133350"/>
                  <a:gd name="connsiteY1" fmla="*/ 0 h 38100"/>
                  <a:gd name="connsiteX2" fmla="*/ 133350 w 133350"/>
                  <a:gd name="connsiteY2" fmla="*/ 38100 h 38100"/>
                  <a:gd name="connsiteX3" fmla="*/ 0 w 13335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50" h="38100">
                    <a:moveTo>
                      <a:pt x="0" y="0"/>
                    </a:moveTo>
                    <a:lnTo>
                      <a:pt x="133350" y="0"/>
                    </a:lnTo>
                    <a:lnTo>
                      <a:pt x="13335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</p:grp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312C6A01-2BAB-08E8-4F12-A4EF23C10F79}"/>
              </a:ext>
            </a:extLst>
          </p:cNvPr>
          <p:cNvSpPr txBox="1"/>
          <p:nvPr/>
        </p:nvSpPr>
        <p:spPr>
          <a:xfrm>
            <a:off x="1274635" y="1277515"/>
            <a:ext cx="2381382" cy="3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sz="1600" dirty="0"/>
              <a:t>Sales Operations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148585B-B998-E7DD-734D-F69EA2768F84}"/>
              </a:ext>
            </a:extLst>
          </p:cNvPr>
          <p:cNvSpPr txBox="1"/>
          <p:nvPr/>
        </p:nvSpPr>
        <p:spPr>
          <a:xfrm>
            <a:off x="4998057" y="1277622"/>
            <a:ext cx="2381382" cy="3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sz="1600" dirty="0"/>
              <a:t>Account Managers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8B30416-5A58-7DAB-D545-548B05ACEBD0}"/>
              </a:ext>
            </a:extLst>
          </p:cNvPr>
          <p:cNvCxnSpPr>
            <a:cxnSpLocks/>
          </p:cNvCxnSpPr>
          <p:nvPr/>
        </p:nvCxnSpPr>
        <p:spPr>
          <a:xfrm flipV="1">
            <a:off x="11467674" y="1703588"/>
            <a:ext cx="0" cy="2875536"/>
          </a:xfrm>
          <a:prstGeom prst="line">
            <a:avLst/>
          </a:prstGeom>
          <a:ln>
            <a:solidFill>
              <a:srgbClr val="FFCF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418CCD4-11C1-ABA0-CCE0-B8BFEBCE39B7}"/>
              </a:ext>
            </a:extLst>
          </p:cNvPr>
          <p:cNvSpPr/>
          <p:nvPr/>
        </p:nvSpPr>
        <p:spPr>
          <a:xfrm>
            <a:off x="3374" y="1156877"/>
            <a:ext cx="12192000" cy="93503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4122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440940-1AE6-C65F-3C8F-ADDB4270FEE6}"/>
              </a:ext>
            </a:extLst>
          </p:cNvPr>
          <p:cNvSpPr txBox="1"/>
          <p:nvPr/>
        </p:nvSpPr>
        <p:spPr>
          <a:xfrm>
            <a:off x="2072768" y="1418268"/>
            <a:ext cx="9572694" cy="3741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Sales Operations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24/7 Support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Expert Product Knowledge (CPPs)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Cross Departmental Collaboration – Integrations/Risk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Downstream Partner Engagement – (Repay, Worldpay, TPB)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Fast Response and Resolution Times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Personalized Support w/Account Managers increasing Retention rates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Expedited Onboarding &amp; System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26CE4D-A855-55D6-ED84-F4C3EB9389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5" t="3559" r="-1124" b="46763"/>
          <a:stretch/>
        </p:blipFill>
        <p:spPr>
          <a:xfrm>
            <a:off x="0" y="-4847"/>
            <a:ext cx="12195374" cy="11014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596554-8E6B-B76F-09F9-3847EF266D75}"/>
              </a:ext>
            </a:extLst>
          </p:cNvPr>
          <p:cNvSpPr>
            <a:spLocks/>
          </p:cNvSpPr>
          <p:nvPr/>
        </p:nvSpPr>
        <p:spPr>
          <a:xfrm>
            <a:off x="3374" y="-5100"/>
            <a:ext cx="12192000" cy="1229834"/>
          </a:xfrm>
          <a:prstGeom prst="rect">
            <a:avLst/>
          </a:prstGeom>
          <a:solidFill>
            <a:srgbClr val="00133A">
              <a:alpha val="9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9F33B1-A58C-86DC-CF1A-534FF2820C07}"/>
              </a:ext>
            </a:extLst>
          </p:cNvPr>
          <p:cNvSpPr txBox="1"/>
          <p:nvPr/>
        </p:nvSpPr>
        <p:spPr>
          <a:xfrm>
            <a:off x="2346491" y="359848"/>
            <a:ext cx="6901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/>
                </a:solidFill>
                <a:latin typeface="Bernard MT Condensed" panose="02050806060905020404" pitchFamily="18" charset="0"/>
              </a:rPr>
              <a:t>Value Added Services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9544CD-B6D9-D83F-E31F-837C54E7D6DC}"/>
              </a:ext>
            </a:extLst>
          </p:cNvPr>
          <p:cNvSpPr/>
          <p:nvPr/>
        </p:nvSpPr>
        <p:spPr>
          <a:xfrm>
            <a:off x="3374" y="1156877"/>
            <a:ext cx="12192000" cy="93503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941003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EE2F0E6-F101-CBB1-56E6-65F5EC76E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7518966"/>
              </p:ext>
            </p:extLst>
          </p:nvPr>
        </p:nvGraphicFramePr>
        <p:xfrm>
          <a:off x="2145199" y="840543"/>
          <a:ext cx="8057099" cy="4832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6AF45B8-C954-DC98-98EE-032B52D6B206}"/>
              </a:ext>
            </a:extLst>
          </p:cNvPr>
          <p:cNvSpPr txBox="1"/>
          <p:nvPr/>
        </p:nvSpPr>
        <p:spPr>
          <a:xfrm>
            <a:off x="7020767" y="1119502"/>
            <a:ext cx="12029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CC29"/>
                </a:solidFill>
                <a:cs typeface="Aptos Serif" panose="02020604070405020304" pitchFamily="18" charset="0"/>
              </a:rPr>
              <a:t>59%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017888-626E-647A-FB6C-42F205183222}"/>
              </a:ext>
            </a:extLst>
          </p:cNvPr>
          <p:cNvSpPr txBox="1"/>
          <p:nvPr/>
        </p:nvSpPr>
        <p:spPr>
          <a:xfrm>
            <a:off x="4079376" y="2172143"/>
            <a:ext cx="12029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CC29"/>
                </a:solidFill>
                <a:cs typeface="Aptos Serif" panose="02020604070405020304" pitchFamily="18" charset="0"/>
              </a:rPr>
              <a:t>54%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5A97A4-10C1-8881-3A71-E672EC13F204}"/>
              </a:ext>
            </a:extLst>
          </p:cNvPr>
          <p:cNvSpPr txBox="1"/>
          <p:nvPr/>
        </p:nvSpPr>
        <p:spPr>
          <a:xfrm>
            <a:off x="2690326" y="2705669"/>
            <a:ext cx="12029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CC29"/>
                </a:solidFill>
                <a:cs typeface="Aptos Serif" panose="02020604070405020304" pitchFamily="18" charset="0"/>
              </a:rPr>
              <a:t>36%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78E986-207E-33D0-8A1C-5A2DE75FC98B}"/>
              </a:ext>
            </a:extLst>
          </p:cNvPr>
          <p:cNvSpPr txBox="1"/>
          <p:nvPr/>
        </p:nvSpPr>
        <p:spPr>
          <a:xfrm>
            <a:off x="8612660" y="820731"/>
            <a:ext cx="12029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CC29"/>
                </a:solidFill>
                <a:cs typeface="Aptos Serif" panose="02020604070405020304" pitchFamily="18" charset="0"/>
              </a:rPr>
              <a:t>67%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E3F899-9064-DF8D-69F4-279B053DC6EA}"/>
              </a:ext>
            </a:extLst>
          </p:cNvPr>
          <p:cNvSpPr txBox="1"/>
          <p:nvPr/>
        </p:nvSpPr>
        <p:spPr>
          <a:xfrm>
            <a:off x="1492800" y="350808"/>
            <a:ext cx="9433545" cy="359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3000" b="1" dirty="0">
                <a:latin typeface="Bernard MT Condensed" panose="02050806060905020404" pitchFamily="18" charset="0"/>
              </a:rPr>
              <a:t>YOY Market Growth – </a:t>
            </a:r>
            <a:r>
              <a:rPr lang="en-US" sz="2400" b="1" dirty="0">
                <a:latin typeface="Bernard MT Condensed" panose="02050806060905020404" pitchFamily="18" charset="0"/>
              </a:rPr>
              <a:t>Payment Acceptance/All Products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CFD25C-4783-EAD0-11BC-70E060941D31}"/>
              </a:ext>
            </a:extLst>
          </p:cNvPr>
          <p:cNvSpPr txBox="1"/>
          <p:nvPr/>
        </p:nvSpPr>
        <p:spPr>
          <a:xfrm>
            <a:off x="5551172" y="1662788"/>
            <a:ext cx="12029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CC29"/>
                </a:solidFill>
                <a:cs typeface="Aptos Serif" panose="02020604070405020304" pitchFamily="18" charset="0"/>
              </a:rPr>
              <a:t>55%</a:t>
            </a:r>
          </a:p>
        </p:txBody>
      </p:sp>
    </p:spTree>
    <p:extLst>
      <p:ext uri="{BB962C8B-B14F-4D97-AF65-F5344CB8AC3E}">
        <p14:creationId xmlns:p14="http://schemas.microsoft.com/office/powerpoint/2010/main" val="2620240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0FD1C66-903F-9AF3-9287-F308F8667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64" y="13033"/>
            <a:ext cx="12192000" cy="1354311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F3585CB-6A56-6428-5241-5DEC34B835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0709063"/>
              </p:ext>
            </p:extLst>
          </p:nvPr>
        </p:nvGraphicFramePr>
        <p:xfrm>
          <a:off x="1929162" y="1431992"/>
          <a:ext cx="7850458" cy="4255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1DBBCF9-716B-9F83-4780-D6155F77CD8F}"/>
              </a:ext>
            </a:extLst>
          </p:cNvPr>
          <p:cNvSpPr>
            <a:spLocks/>
          </p:cNvSpPr>
          <p:nvPr/>
        </p:nvSpPr>
        <p:spPr>
          <a:xfrm>
            <a:off x="10276" y="14205"/>
            <a:ext cx="12192000" cy="1384636"/>
          </a:xfrm>
          <a:prstGeom prst="rect">
            <a:avLst/>
          </a:prstGeom>
          <a:solidFill>
            <a:srgbClr val="00133A">
              <a:alpha val="9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943CC-85C1-44FB-C76C-8272B4FF5CB8}"/>
              </a:ext>
            </a:extLst>
          </p:cNvPr>
          <p:cNvSpPr txBox="1"/>
          <p:nvPr/>
        </p:nvSpPr>
        <p:spPr>
          <a:xfrm>
            <a:off x="1726461" y="623111"/>
            <a:ext cx="8424810" cy="3738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3500" b="1" dirty="0">
                <a:solidFill>
                  <a:schemeClr val="bg1"/>
                </a:solidFill>
                <a:latin typeface="Bernard MT Condensed" panose="020508060609050204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Commission Growth 2021-2024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6927F-EC57-C64B-2846-928C09517EF1}"/>
              </a:ext>
            </a:extLst>
          </p:cNvPr>
          <p:cNvSpPr txBox="1"/>
          <p:nvPr/>
        </p:nvSpPr>
        <p:spPr>
          <a:xfrm>
            <a:off x="5079594" y="2775772"/>
            <a:ext cx="114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B0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+28%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CD17EA-B37B-142D-D993-50A3F4CA6B27}"/>
              </a:ext>
            </a:extLst>
          </p:cNvPr>
          <p:cNvSpPr txBox="1"/>
          <p:nvPr/>
        </p:nvSpPr>
        <p:spPr>
          <a:xfrm>
            <a:off x="6168995" y="1981097"/>
            <a:ext cx="114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B0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+81%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C5BDE2-B910-2EBC-F5C8-0056B0D4AAEA}"/>
              </a:ext>
            </a:extLst>
          </p:cNvPr>
          <p:cNvSpPr txBox="1"/>
          <p:nvPr/>
        </p:nvSpPr>
        <p:spPr>
          <a:xfrm>
            <a:off x="3057446" y="915765"/>
            <a:ext cx="55938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Bernard MT Condensed" panose="020508060609050204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Payfac Partners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175B042-1CBD-43AF-237A-CADAF8C580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064873"/>
              </p:ext>
            </p:extLst>
          </p:nvPr>
        </p:nvGraphicFramePr>
        <p:xfrm>
          <a:off x="3880797" y="4414424"/>
          <a:ext cx="4898252" cy="704459"/>
        </p:xfrm>
        <a:graphic>
          <a:graphicData uri="http://schemas.openxmlformats.org/drawingml/2006/table">
            <a:tbl>
              <a:tblPr/>
              <a:tblGrid>
                <a:gridCol w="1148556">
                  <a:extLst>
                    <a:ext uri="{9D8B030D-6E8A-4147-A177-3AD203B41FA5}">
                      <a16:colId xmlns:a16="http://schemas.microsoft.com/office/drawing/2014/main" val="3769183401"/>
                    </a:ext>
                  </a:extLst>
                </a:gridCol>
                <a:gridCol w="1148556">
                  <a:extLst>
                    <a:ext uri="{9D8B030D-6E8A-4147-A177-3AD203B41FA5}">
                      <a16:colId xmlns:a16="http://schemas.microsoft.com/office/drawing/2014/main" val="3424062237"/>
                    </a:ext>
                  </a:extLst>
                </a:gridCol>
                <a:gridCol w="1300570">
                  <a:extLst>
                    <a:ext uri="{9D8B030D-6E8A-4147-A177-3AD203B41FA5}">
                      <a16:colId xmlns:a16="http://schemas.microsoft.com/office/drawing/2014/main" val="1344763984"/>
                    </a:ext>
                  </a:extLst>
                </a:gridCol>
                <a:gridCol w="1300570">
                  <a:extLst>
                    <a:ext uri="{9D8B030D-6E8A-4147-A177-3AD203B41FA5}">
                      <a16:colId xmlns:a16="http://schemas.microsoft.com/office/drawing/2014/main" val="1928479447"/>
                    </a:ext>
                  </a:extLst>
                </a:gridCol>
              </a:tblGrid>
              <a:tr h="2348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913564"/>
                  </a:ext>
                </a:extLst>
              </a:tr>
              <a:tr h="469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616,513.10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790,186.79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1,431,502.49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>
                          <a:latin typeface="+mn-lt"/>
                        </a:rPr>
                        <a:t>$</a:t>
                      </a: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1,767,863.00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12753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BA494ED-26A3-12AD-8D63-4F3426AE6E0C}"/>
              </a:ext>
            </a:extLst>
          </p:cNvPr>
          <p:cNvSpPr txBox="1"/>
          <p:nvPr/>
        </p:nvSpPr>
        <p:spPr>
          <a:xfrm>
            <a:off x="7365560" y="1554771"/>
            <a:ext cx="114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B0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+24%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A3405-1EA7-87D2-702F-02E2C87D7FCE}"/>
              </a:ext>
            </a:extLst>
          </p:cNvPr>
          <p:cNvSpPr/>
          <p:nvPr/>
        </p:nvSpPr>
        <p:spPr>
          <a:xfrm>
            <a:off x="0" y="1331632"/>
            <a:ext cx="12192000" cy="93503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8F3BDE8B-5682-2396-216A-95778193E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6502" y="4962319"/>
            <a:ext cx="2418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00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582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DFB6D-2FDC-A6BC-E7F8-80A0DE87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7B2C340-9641-15CA-FDE0-730ECA0D7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64" y="13033"/>
            <a:ext cx="12192000" cy="13543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AD1150-ACE1-CEFD-70DA-66975B98D172}"/>
              </a:ext>
            </a:extLst>
          </p:cNvPr>
          <p:cNvSpPr>
            <a:spLocks/>
          </p:cNvSpPr>
          <p:nvPr/>
        </p:nvSpPr>
        <p:spPr>
          <a:xfrm>
            <a:off x="10276" y="14205"/>
            <a:ext cx="12192000" cy="1384636"/>
          </a:xfrm>
          <a:prstGeom prst="rect">
            <a:avLst/>
          </a:prstGeom>
          <a:solidFill>
            <a:srgbClr val="00133A">
              <a:alpha val="9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769CF8-0AF3-EE58-BDD5-B48D1C7552C8}"/>
              </a:ext>
            </a:extLst>
          </p:cNvPr>
          <p:cNvSpPr txBox="1"/>
          <p:nvPr/>
        </p:nvSpPr>
        <p:spPr>
          <a:xfrm>
            <a:off x="1726461" y="581071"/>
            <a:ext cx="8424810" cy="3738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3500" b="1" dirty="0">
                <a:solidFill>
                  <a:schemeClr val="bg1"/>
                </a:solidFill>
                <a:latin typeface="Bernard MT Condensed" panose="020508060609050204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Commission Growth 2021-2024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A275E1-56A0-150A-62DA-059F6D1FA48E}"/>
              </a:ext>
            </a:extLst>
          </p:cNvPr>
          <p:cNvSpPr/>
          <p:nvPr/>
        </p:nvSpPr>
        <p:spPr>
          <a:xfrm>
            <a:off x="0" y="1331632"/>
            <a:ext cx="12192000" cy="93503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B5B9BA6-E27C-C1AF-8995-691922DAB8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8468838"/>
              </p:ext>
            </p:extLst>
          </p:nvPr>
        </p:nvGraphicFramePr>
        <p:xfrm>
          <a:off x="2414348" y="1331632"/>
          <a:ext cx="7160836" cy="4307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A85EE7A5-B97A-89CD-CCBB-7AFE19C1EAFE}"/>
              </a:ext>
            </a:extLst>
          </p:cNvPr>
          <p:cNvSpPr txBox="1"/>
          <p:nvPr/>
        </p:nvSpPr>
        <p:spPr>
          <a:xfrm>
            <a:off x="3810753" y="899751"/>
            <a:ext cx="43680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Bernard MT Condensed" panose="020508060609050204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Non Payfac - PDL Partners/Agents</a:t>
            </a: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C6617A91-B964-33DF-F21C-E00740DAA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341" y="4905053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00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309F61-F296-2549-1F43-4DB6B9262AF6}"/>
              </a:ext>
            </a:extLst>
          </p:cNvPr>
          <p:cNvSpPr txBox="1"/>
          <p:nvPr/>
        </p:nvSpPr>
        <p:spPr>
          <a:xfrm>
            <a:off x="3906411" y="5028163"/>
            <a:ext cx="57619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$ 1,802,573	  $ 2,031,274	  $  2,380,466 	    $  2,881,052 </a:t>
            </a:r>
            <a:endParaRPr lang="en-US" sz="11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B0352D-EF37-A853-A3AC-A3B77256E07C}"/>
              </a:ext>
            </a:extLst>
          </p:cNvPr>
          <p:cNvSpPr txBox="1"/>
          <p:nvPr/>
        </p:nvSpPr>
        <p:spPr>
          <a:xfrm>
            <a:off x="4207262" y="4766553"/>
            <a:ext cx="51602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0" u="none" strike="noStrike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2021	2022	2023	 2024</a:t>
            </a:r>
            <a:endParaRPr lang="en-US" sz="11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23AAD9-A04A-7ED4-B080-6A6FD8D229BD}"/>
              </a:ext>
            </a:extLst>
          </p:cNvPr>
          <p:cNvSpPr txBox="1"/>
          <p:nvPr/>
        </p:nvSpPr>
        <p:spPr>
          <a:xfrm>
            <a:off x="4567278" y="2208477"/>
            <a:ext cx="114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B0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+13%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056E1E-B2FB-6CBB-83DA-95500CF15B9C}"/>
              </a:ext>
            </a:extLst>
          </p:cNvPr>
          <p:cNvSpPr txBox="1"/>
          <p:nvPr/>
        </p:nvSpPr>
        <p:spPr>
          <a:xfrm>
            <a:off x="5464385" y="1976250"/>
            <a:ext cx="114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B0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+17%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090258-3AC6-7D75-4A4E-739E3A6465DF}"/>
              </a:ext>
            </a:extLst>
          </p:cNvPr>
          <p:cNvSpPr txBox="1"/>
          <p:nvPr/>
        </p:nvSpPr>
        <p:spPr>
          <a:xfrm>
            <a:off x="6433700" y="1549127"/>
            <a:ext cx="114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B0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+21%</a:t>
            </a:r>
          </a:p>
        </p:txBody>
      </p:sp>
    </p:spTree>
    <p:extLst>
      <p:ext uri="{BB962C8B-B14F-4D97-AF65-F5344CB8AC3E}">
        <p14:creationId xmlns:p14="http://schemas.microsoft.com/office/powerpoint/2010/main" val="237678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C6ECF0-8ED7-09AD-E6DC-1655A1D81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1908" y="2037680"/>
            <a:ext cx="1697768" cy="487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15BEF6-3D60-D51A-351F-9C5932714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46" y="2048632"/>
            <a:ext cx="1596966" cy="5950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C53B5F-3B2C-5DFC-8FEF-CFACD301B6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57" y="1196522"/>
            <a:ext cx="1964083" cy="4875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DA68B0-9342-A935-97FC-124A174823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5616" y="1137270"/>
            <a:ext cx="1986614" cy="5215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008C74-6DF0-66B8-DAEC-3DAA52148CD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626"/>
          <a:stretch/>
        </p:blipFill>
        <p:spPr>
          <a:xfrm>
            <a:off x="10420558" y="3033584"/>
            <a:ext cx="1331103" cy="6347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07FCAE-4104-14FD-5D4A-8E90666AAB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0437" y="5029068"/>
            <a:ext cx="1521224" cy="72709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C15D81D-6CBF-48AB-ADAB-C45272DF99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32125" y="4278735"/>
            <a:ext cx="1261341" cy="421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755AC4-4118-2AED-66AD-53114C5D6598}"/>
              </a:ext>
            </a:extLst>
          </p:cNvPr>
          <p:cNvSpPr txBox="1"/>
          <p:nvPr/>
        </p:nvSpPr>
        <p:spPr>
          <a:xfrm>
            <a:off x="2214115" y="258850"/>
            <a:ext cx="7338797" cy="6784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3200" b="1" dirty="0">
                <a:latin typeface="Bernard MT Condensed" panose="02050806060905020404" pitchFamily="18" charset="0"/>
              </a:rPr>
              <a:t>Diverse Industry Verticals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F608D29-73BD-DF44-AD63-9660A04E04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568270"/>
              </p:ext>
            </p:extLst>
          </p:nvPr>
        </p:nvGraphicFramePr>
        <p:xfrm>
          <a:off x="2462752" y="1273996"/>
          <a:ext cx="7535527" cy="4947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F52101AB-3BCF-8160-14FA-1D95F997ED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5795" y="4640734"/>
            <a:ext cx="2466770" cy="6250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FFC4EC-5934-0F39-58BD-5716C2A854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7957" y="2957365"/>
            <a:ext cx="2302446" cy="62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05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B4A1D56-449B-42F7-43D3-F84778C04ED0}"/>
              </a:ext>
            </a:extLst>
          </p:cNvPr>
          <p:cNvSpPr txBox="1"/>
          <p:nvPr/>
        </p:nvSpPr>
        <p:spPr>
          <a:xfrm>
            <a:off x="419122" y="180521"/>
            <a:ext cx="6390410" cy="461665"/>
          </a:xfrm>
          <a:prstGeom prst="rect">
            <a:avLst/>
          </a:prstGeom>
          <a:noFill/>
          <a:effectLst/>
        </p:spPr>
        <p:txBody>
          <a:bodyPr wrap="square" lIns="121920" tIns="60960" rIns="121920" bIns="60960" rtlCol="0" anchor="t">
            <a:spAutoFit/>
          </a:bodyPr>
          <a:lstStyle/>
          <a:p>
            <a:pPr algn="ctr"/>
            <a:r>
              <a:rPr lang="en-US" sz="2200" spc="-105" dirty="0">
                <a:latin typeface="Bernard MT Condensed" panose="02050806060905020404" pitchFamily="18" charset="0"/>
                <a:cs typeface="Arial" panose="020B0604020202020204" pitchFamily="34" charset="0"/>
              </a:rPr>
              <a:t>Current Payment Acceptance - Merchant Onboarding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5498C-465C-9141-76AA-F7D464A19E33}"/>
              </a:ext>
            </a:extLst>
          </p:cNvPr>
          <p:cNvSpPr txBox="1"/>
          <p:nvPr/>
        </p:nvSpPr>
        <p:spPr>
          <a:xfrm>
            <a:off x="640895" y="720363"/>
            <a:ext cx="6390410" cy="25898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/>
              <a:t>Single page electronic application</a:t>
            </a:r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300" dirty="0"/>
              <a:t>One application for multiple products (</a:t>
            </a:r>
            <a:r>
              <a:rPr lang="en-US" sz="1300" dirty="0" err="1"/>
              <a:t>CCard</a:t>
            </a:r>
            <a:r>
              <a:rPr lang="en-US" sz="1300" dirty="0"/>
              <a:t>, ACH/RCC/RTP, Pinless)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/>
              <a:t>No documentation required </a:t>
            </a:r>
            <a:r>
              <a:rPr lang="en-US" sz="1300" dirty="0">
                <a:solidFill>
                  <a:srgbClr val="002060"/>
                </a:solidFill>
              </a:rPr>
              <a:t>– Payfac merchants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/>
              <a:t>Automated KYC process </a:t>
            </a:r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300" dirty="0" err="1"/>
              <a:t>TINcheck</a:t>
            </a:r>
            <a:endParaRPr lang="en-US" sz="1300" dirty="0"/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300" dirty="0"/>
              <a:t>People Search</a:t>
            </a:r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300" dirty="0"/>
              <a:t>Mastercard MATCH </a:t>
            </a:r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300" dirty="0"/>
              <a:t>OFAC</a:t>
            </a:r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300" dirty="0"/>
              <a:t>ID Verification (EDD)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/>
              <a:t>Same day approval upon successful KYC process </a:t>
            </a:r>
            <a:r>
              <a:rPr lang="en-US" sz="1300" dirty="0">
                <a:solidFill>
                  <a:srgbClr val="002060"/>
                </a:solidFill>
              </a:rPr>
              <a:t>– Payfac merchants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/>
              <a:t>Additional due diligence required if KYC failure - Risk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/>
              <a:t>Once approved – API credentials sent to merchant, can begin taking payments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/>
              <a:t>Welcome</a:t>
            </a:r>
            <a:r>
              <a:rPr lang="en-US" sz="1300" dirty="0">
                <a:solidFill>
                  <a:srgbClr val="F7D33B"/>
                </a:solidFill>
              </a:rPr>
              <a:t> </a:t>
            </a:r>
            <a:r>
              <a:rPr lang="en-US" sz="1300" dirty="0"/>
              <a:t>emails and follow up communication from Acct Managers</a:t>
            </a:r>
          </a:p>
          <a:p>
            <a:pPr>
              <a:lnSpc>
                <a:spcPct val="150000"/>
              </a:lnSpc>
            </a:pPr>
            <a:endParaRPr lang="en-US" sz="1300" dirty="0"/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Aptos" panose="020B0004020202020204" pitchFamily="34" charset="0"/>
              </a:rPr>
              <a:t>Admin Enrollment Portal for ISVs to enter and view</a:t>
            </a:r>
            <a:br>
              <a:rPr lang="en-US" sz="1300" dirty="0">
                <a:latin typeface="Aptos" panose="020B0004020202020204" pitchFamily="34" charset="0"/>
              </a:rPr>
            </a:br>
            <a:r>
              <a:rPr lang="en-US" sz="1300" dirty="0" err="1">
                <a:latin typeface="Aptos" panose="020B0004020202020204" pitchFamily="34" charset="0"/>
              </a:rPr>
              <a:t>submerchant</a:t>
            </a:r>
            <a:r>
              <a:rPr lang="en-US" sz="1300" dirty="0">
                <a:latin typeface="Aptos" panose="020B0004020202020204" pitchFamily="34" charset="0"/>
              </a:rPr>
              <a:t> information and statuses of application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D92294-74B3-0A16-F75D-5E7D39A7C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413" y="132696"/>
            <a:ext cx="5266302" cy="635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66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3133E9-4E3D-9670-9C2D-367AB3EA6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005" y="102939"/>
            <a:ext cx="9789989" cy="593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1E98EC-6F73-F1CC-A2B3-875FA80E2D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5" t="3559" r="-1124" b="46763"/>
          <a:stretch/>
        </p:blipFill>
        <p:spPr>
          <a:xfrm>
            <a:off x="0" y="-4847"/>
            <a:ext cx="12195374" cy="11014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C44ABD-AE74-4DB2-F72D-6EFC1F58CFBA}"/>
              </a:ext>
            </a:extLst>
          </p:cNvPr>
          <p:cNvSpPr>
            <a:spLocks/>
          </p:cNvSpPr>
          <p:nvPr/>
        </p:nvSpPr>
        <p:spPr>
          <a:xfrm>
            <a:off x="3374" y="-72957"/>
            <a:ext cx="12192000" cy="1229834"/>
          </a:xfrm>
          <a:prstGeom prst="rect">
            <a:avLst/>
          </a:prstGeom>
          <a:solidFill>
            <a:srgbClr val="00133A">
              <a:alpha val="9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513F9F-8CD0-FCAC-5A85-AC46F31149F5}"/>
              </a:ext>
            </a:extLst>
          </p:cNvPr>
          <p:cNvSpPr txBox="1"/>
          <p:nvPr/>
        </p:nvSpPr>
        <p:spPr>
          <a:xfrm>
            <a:off x="1654818" y="268519"/>
            <a:ext cx="85873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Bernard MT Condensed" panose="020508060609050204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Payment Acceptance Dev Priorities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274F10-144C-31D9-C0EF-B4F80DDDF9B5}"/>
              </a:ext>
            </a:extLst>
          </p:cNvPr>
          <p:cNvSpPr/>
          <p:nvPr/>
        </p:nvSpPr>
        <p:spPr>
          <a:xfrm>
            <a:off x="3374" y="1156877"/>
            <a:ext cx="12192000" cy="93503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0EF3A2-AFEC-432B-C295-67A9D49B5D82}"/>
              </a:ext>
            </a:extLst>
          </p:cNvPr>
          <p:cNvSpPr txBox="1"/>
          <p:nvPr/>
        </p:nvSpPr>
        <p:spPr>
          <a:xfrm>
            <a:off x="2173569" y="1430243"/>
            <a:ext cx="9419853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ea typeface="Calibri" panose="020F0502020204030204" pitchFamily="34" charset="0"/>
                <a:cs typeface="Calibri" panose="020F0502020204030204" pitchFamily="34" charset="0"/>
              </a:rPr>
              <a:t>Billserv</a:t>
            </a:r>
            <a:r>
              <a:rPr lang="en-US" sz="1300" b="1" dirty="0">
                <a:ea typeface="Calibri" panose="020F0502020204030204" pitchFamily="34" charset="0"/>
                <a:cs typeface="Calibri" panose="020F0502020204030204" pitchFamily="34" charset="0"/>
              </a:rPr>
              <a:t> 2.0 – launching 6/1</a:t>
            </a:r>
          </a:p>
          <a:p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b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300" b="1" dirty="0">
                <a:ea typeface="Calibri" panose="020F0502020204030204" pitchFamily="34" charset="0"/>
                <a:cs typeface="Calibri" panose="020F0502020204030204" pitchFamily="34" charset="0"/>
              </a:rPr>
              <a:t>Unified Enrollment </a:t>
            </a:r>
          </a:p>
          <a:p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	Phase 1 – Card Issuing</a:t>
            </a:r>
          </a:p>
          <a:p>
            <a:r>
              <a:rPr lang="en-US" sz="13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3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Enrollment will kick off from DCP and once the customer is approved, the customer data</a:t>
            </a:r>
            <a:br>
              <a:rPr lang="en-US" sz="13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</a:br>
            <a:r>
              <a:rPr lang="en-US" sz="13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	      will be copied into enrollment and sent to Card Services to setup the merchant in their systems</a:t>
            </a:r>
            <a:endParaRPr lang="en-US" sz="13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3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	Phase 2 – Merchant Services</a:t>
            </a:r>
          </a:p>
          <a:p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	     New piece will be replacing our current click to agree section</a:t>
            </a:r>
          </a:p>
          <a:p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	     Agreements/Terms will be sent via </a:t>
            </a:r>
            <a:r>
              <a:rPr lang="en-US" sz="1300" dirty="0" err="1">
                <a:ea typeface="Calibri" panose="020F0502020204030204" pitchFamily="34" charset="0"/>
                <a:cs typeface="Calibri" panose="020F0502020204030204" pitchFamily="34" charset="0"/>
              </a:rPr>
              <a:t>Docusign</a:t>
            </a:r>
            <a:endParaRPr lang="en-US" sz="13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3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	Future Phases – ability to add products, create multiple merchant accounts</a:t>
            </a:r>
          </a:p>
          <a:p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	with one KYC </a:t>
            </a:r>
          </a:p>
          <a:p>
            <a:b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300" b="1" dirty="0">
                <a:ea typeface="Calibri" panose="020F0502020204030204" pitchFamily="34" charset="0"/>
                <a:cs typeface="Calibri" panose="020F0502020204030204" pitchFamily="34" charset="0"/>
              </a:rPr>
              <a:t>Unified Prefunding</a:t>
            </a:r>
          </a:p>
          <a:p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3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Phase 1 will include the ability to transfer funds between prefunding ledgers</a:t>
            </a:r>
            <a:br>
              <a:rPr lang="en-US" sz="13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3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	with the bank transfers happening automatically in the background</a:t>
            </a:r>
          </a:p>
          <a:p>
            <a:endParaRPr lang="en-US" sz="13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3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968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B8B3C-6950-BB92-41F2-D84B8A9C5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49" y="0"/>
            <a:ext cx="10628268" cy="49924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253110-7EE0-F9B7-E26F-5DC5DD807DDF}"/>
              </a:ext>
            </a:extLst>
          </p:cNvPr>
          <p:cNvSpPr/>
          <p:nvPr/>
        </p:nvSpPr>
        <p:spPr>
          <a:xfrm>
            <a:off x="8531396" y="1466193"/>
            <a:ext cx="914400" cy="163286"/>
          </a:xfrm>
          <a:prstGeom prst="rect">
            <a:avLst/>
          </a:prstGeom>
          <a:solidFill>
            <a:srgbClr val="00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id="{0219BA99-71C3-3908-3C53-775833BAE703}"/>
              </a:ext>
            </a:extLst>
          </p:cNvPr>
          <p:cNvSpPr txBox="1"/>
          <p:nvPr/>
        </p:nvSpPr>
        <p:spPr>
          <a:xfrm>
            <a:off x="4319000" y="5190958"/>
            <a:ext cx="4103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https://hub.usiopay.com/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5113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D8D8D8"/>
      </a:dk2>
      <a:lt2>
        <a:srgbClr val="E5DEDB"/>
      </a:lt2>
      <a:accent1>
        <a:srgbClr val="FFCA08"/>
      </a:accent1>
      <a:accent2>
        <a:srgbClr val="FFE99C"/>
      </a:accent2>
      <a:accent3>
        <a:srgbClr val="7F7F7F"/>
      </a:accent3>
      <a:accent4>
        <a:srgbClr val="D3CAC3"/>
      </a:accent4>
      <a:accent5>
        <a:srgbClr val="FFE99C"/>
      </a:accent5>
      <a:accent6>
        <a:srgbClr val="FFDF6A"/>
      </a:accent6>
      <a:hlink>
        <a:srgbClr val="2998E3"/>
      </a:hlink>
      <a:folHlink>
        <a:srgbClr val="FFE99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19779</TotalTime>
  <Words>538</Words>
  <Application>Microsoft Office PowerPoint</Application>
  <PresentationFormat>Widescreen</PresentationFormat>
  <Paragraphs>128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Aptos</vt:lpstr>
      <vt:lpstr>Aptos Display</vt:lpstr>
      <vt:lpstr>Aptos Serif</vt:lpstr>
      <vt:lpstr>Arial</vt:lpstr>
      <vt:lpstr>Arial Narrow</vt:lpstr>
      <vt:lpstr>Bernard MT Condensed</vt:lpstr>
      <vt:lpstr>Calibri</vt:lpstr>
      <vt:lpstr>Courier New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Villarreal</dc:creator>
  <cp:lastModifiedBy>Kimberly Fahey</cp:lastModifiedBy>
  <cp:revision>6</cp:revision>
  <cp:lastPrinted>2024-11-11T21:59:19Z</cp:lastPrinted>
  <dcterms:created xsi:type="dcterms:W3CDTF">2023-07-23T19:14:20Z</dcterms:created>
  <dcterms:modified xsi:type="dcterms:W3CDTF">2025-04-21T13:13:49Z</dcterms:modified>
</cp:coreProperties>
</file>