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2" r:id="rId7"/>
    <p:sldId id="267" r:id="rId8"/>
    <p:sldId id="266" r:id="rId9"/>
    <p:sldId id="263" r:id="rId10"/>
    <p:sldId id="268" r:id="rId11"/>
    <p:sldId id="269" r:id="rId12"/>
    <p:sldId id="271" r:id="rId13"/>
    <p:sldId id="272" r:id="rId14"/>
    <p:sldId id="273" r:id="rId15"/>
    <p:sldId id="279" r:id="rId16"/>
    <p:sldId id="274" r:id="rId17"/>
    <p:sldId id="275" r:id="rId18"/>
    <p:sldId id="276" r:id="rId19"/>
    <p:sldId id="278" r:id="rId20"/>
    <p:sldId id="280" r:id="rId21"/>
    <p:sldId id="265" r:id="rId2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 autoAdjust="0"/>
    <p:restoredTop sz="70658" autoAdjust="0"/>
  </p:normalViewPr>
  <p:slideViewPr>
    <p:cSldViewPr snapToGrid="0" snapToObjects="1">
      <p:cViewPr varScale="1">
        <p:scale>
          <a:sx n="78" d="100"/>
          <a:sy n="78" d="100"/>
        </p:scale>
        <p:origin x="1586" y="-39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121" d="100"/>
          <a:sy n="121" d="100"/>
        </p:scale>
        <p:origin x="5670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ph Huch, CPP" userId="e76e66dd-e2ca-4aae-b2fa-240b877adb2a" providerId="ADAL" clId="{20E5A35F-EA94-458F-867F-D8716362872E}"/>
    <pc:docChg chg="custSel delSld modSld">
      <pc:chgData name="Joseph Huch, CPP" userId="e76e66dd-e2ca-4aae-b2fa-240b877adb2a" providerId="ADAL" clId="{20E5A35F-EA94-458F-867F-D8716362872E}" dt="2025-04-21T16:10:57.071" v="3313" actId="2696"/>
      <pc:docMkLst>
        <pc:docMk/>
      </pc:docMkLst>
      <pc:sldChg chg="modNotesTx">
        <pc:chgData name="Joseph Huch, CPP" userId="e76e66dd-e2ca-4aae-b2fa-240b877adb2a" providerId="ADAL" clId="{20E5A35F-EA94-458F-867F-D8716362872E}" dt="2025-04-21T16:05:01.609" v="11" actId="20577"/>
        <pc:sldMkLst>
          <pc:docMk/>
          <pc:sldMk cId="0" sldId="256"/>
        </pc:sldMkLst>
      </pc:sldChg>
      <pc:sldChg chg="modNotesTx">
        <pc:chgData name="Joseph Huch, CPP" userId="e76e66dd-e2ca-4aae-b2fa-240b877adb2a" providerId="ADAL" clId="{20E5A35F-EA94-458F-867F-D8716362872E}" dt="2025-04-21T16:05:08.314" v="12" actId="20577"/>
        <pc:sldMkLst>
          <pc:docMk/>
          <pc:sldMk cId="0" sldId="257"/>
        </pc:sldMkLst>
      </pc:sldChg>
      <pc:sldChg chg="modNotesTx">
        <pc:chgData name="Joseph Huch, CPP" userId="e76e66dd-e2ca-4aae-b2fa-240b877adb2a" providerId="ADAL" clId="{20E5A35F-EA94-458F-867F-D8716362872E}" dt="2025-04-21T16:05:14.878" v="13" actId="20577"/>
        <pc:sldMkLst>
          <pc:docMk/>
          <pc:sldMk cId="0" sldId="258"/>
        </pc:sldMkLst>
      </pc:sldChg>
      <pc:sldChg chg="modNotesTx">
        <pc:chgData name="Joseph Huch, CPP" userId="e76e66dd-e2ca-4aae-b2fa-240b877adb2a" providerId="ADAL" clId="{20E5A35F-EA94-458F-867F-D8716362872E}" dt="2025-04-21T16:05:39.571" v="433" actId="20577"/>
        <pc:sldMkLst>
          <pc:docMk/>
          <pc:sldMk cId="0" sldId="259"/>
        </pc:sldMkLst>
      </pc:sldChg>
      <pc:sldChg chg="modNotesTx">
        <pc:chgData name="Joseph Huch, CPP" userId="e76e66dd-e2ca-4aae-b2fa-240b877adb2a" providerId="ADAL" clId="{20E5A35F-EA94-458F-867F-D8716362872E}" dt="2025-04-21T16:05:53.982" v="711" actId="20577"/>
        <pc:sldMkLst>
          <pc:docMk/>
          <pc:sldMk cId="0" sldId="260"/>
        </pc:sldMkLst>
      </pc:sldChg>
      <pc:sldChg chg="del">
        <pc:chgData name="Joseph Huch, CPP" userId="e76e66dd-e2ca-4aae-b2fa-240b877adb2a" providerId="ADAL" clId="{20E5A35F-EA94-458F-867F-D8716362872E}" dt="2025-04-21T16:10:57.071" v="3313" actId="2696"/>
        <pc:sldMkLst>
          <pc:docMk/>
          <pc:sldMk cId="0" sldId="261"/>
        </pc:sldMkLst>
      </pc:sldChg>
      <pc:sldChg chg="modNotesTx">
        <pc:chgData name="Joseph Huch, CPP" userId="e76e66dd-e2ca-4aae-b2fa-240b877adb2a" providerId="ADAL" clId="{20E5A35F-EA94-458F-867F-D8716362872E}" dt="2025-04-21T16:06:23.053" v="1332" actId="20577"/>
        <pc:sldMkLst>
          <pc:docMk/>
          <pc:sldMk cId="0" sldId="262"/>
        </pc:sldMkLst>
      </pc:sldChg>
      <pc:sldChg chg="modNotesTx">
        <pc:chgData name="Joseph Huch, CPP" userId="e76e66dd-e2ca-4aae-b2fa-240b877adb2a" providerId="ADAL" clId="{20E5A35F-EA94-458F-867F-D8716362872E}" dt="2025-04-21T16:07:31.071" v="2660" actId="20577"/>
        <pc:sldMkLst>
          <pc:docMk/>
          <pc:sldMk cId="0" sldId="263"/>
        </pc:sldMkLst>
      </pc:sldChg>
      <pc:sldChg chg="del">
        <pc:chgData name="Joseph Huch, CPP" userId="e76e66dd-e2ca-4aae-b2fa-240b877adb2a" providerId="ADAL" clId="{20E5A35F-EA94-458F-867F-D8716362872E}" dt="2025-04-21T16:10:50.280" v="3312" actId="2696"/>
        <pc:sldMkLst>
          <pc:docMk/>
          <pc:sldMk cId="0" sldId="264"/>
        </pc:sldMkLst>
      </pc:sldChg>
      <pc:sldChg chg="modNotesTx">
        <pc:chgData name="Joseph Huch, CPP" userId="e76e66dd-e2ca-4aae-b2fa-240b877adb2a" providerId="ADAL" clId="{20E5A35F-EA94-458F-867F-D8716362872E}" dt="2025-04-21T16:07:11.954" v="2284" actId="20577"/>
        <pc:sldMkLst>
          <pc:docMk/>
          <pc:sldMk cId="2151824137" sldId="266"/>
        </pc:sldMkLst>
      </pc:sldChg>
      <pc:sldChg chg="modNotesTx">
        <pc:chgData name="Joseph Huch, CPP" userId="e76e66dd-e2ca-4aae-b2fa-240b877adb2a" providerId="ADAL" clId="{20E5A35F-EA94-458F-867F-D8716362872E}" dt="2025-04-21T16:06:38.538" v="1614" actId="20577"/>
        <pc:sldMkLst>
          <pc:docMk/>
          <pc:sldMk cId="1242703762" sldId="267"/>
        </pc:sldMkLst>
      </pc:sldChg>
      <pc:sldChg chg="modNotesTx">
        <pc:chgData name="Joseph Huch, CPP" userId="e76e66dd-e2ca-4aae-b2fa-240b877adb2a" providerId="ADAL" clId="{20E5A35F-EA94-458F-867F-D8716362872E}" dt="2025-04-21T16:07:46.369" v="2884" actId="20577"/>
        <pc:sldMkLst>
          <pc:docMk/>
          <pc:sldMk cId="1100558845" sldId="269"/>
        </pc:sldMkLst>
      </pc:sldChg>
      <pc:sldChg chg="modSp mod">
        <pc:chgData name="Joseph Huch, CPP" userId="e76e66dd-e2ca-4aae-b2fa-240b877adb2a" providerId="ADAL" clId="{20E5A35F-EA94-458F-867F-D8716362872E}" dt="2025-04-21T16:09:56.104" v="3026" actId="20577"/>
        <pc:sldMkLst>
          <pc:docMk/>
          <pc:sldMk cId="1394934484" sldId="272"/>
        </pc:sldMkLst>
        <pc:spChg chg="mod">
          <ac:chgData name="Joseph Huch, CPP" userId="e76e66dd-e2ca-4aae-b2fa-240b877adb2a" providerId="ADAL" clId="{20E5A35F-EA94-458F-867F-D8716362872E}" dt="2025-04-21T16:09:44.010" v="3017" actId="21"/>
          <ac:spMkLst>
            <pc:docMk/>
            <pc:sldMk cId="1394934484" sldId="272"/>
            <ac:spMk id="5" creationId="{00000000-0000-0000-0000-000000000000}"/>
          </ac:spMkLst>
        </pc:spChg>
        <pc:spChg chg="mod">
          <ac:chgData name="Joseph Huch, CPP" userId="e76e66dd-e2ca-4aae-b2fa-240b877adb2a" providerId="ADAL" clId="{20E5A35F-EA94-458F-867F-D8716362872E}" dt="2025-04-21T16:09:56.104" v="3026" actId="20577"/>
          <ac:spMkLst>
            <pc:docMk/>
            <pc:sldMk cId="1394934484" sldId="272"/>
            <ac:spMk id="21" creationId="{BDE7349C-FEB5-216B-7E8E-374FB219ABEE}"/>
          </ac:spMkLst>
        </pc:spChg>
      </pc:sldChg>
      <pc:sldChg chg="modNotesTx">
        <pc:chgData name="Joseph Huch, CPP" userId="e76e66dd-e2ca-4aae-b2fa-240b877adb2a" providerId="ADAL" clId="{20E5A35F-EA94-458F-867F-D8716362872E}" dt="2025-04-21T16:10:14.654" v="3193" actId="20577"/>
        <pc:sldMkLst>
          <pc:docMk/>
          <pc:sldMk cId="4289584779" sldId="273"/>
        </pc:sldMkLst>
      </pc:sldChg>
      <pc:sldChg chg="modNotesTx">
        <pc:chgData name="Joseph Huch, CPP" userId="e76e66dd-e2ca-4aae-b2fa-240b877adb2a" providerId="ADAL" clId="{20E5A35F-EA94-458F-867F-D8716362872E}" dt="2025-04-21T16:10:26.238" v="3311" actId="20577"/>
        <pc:sldMkLst>
          <pc:docMk/>
          <pc:sldMk cId="4166556979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2887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50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046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245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3786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2027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0291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10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3788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340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1506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3598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2264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6352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91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>
          <a:gsLst>
            <a:gs pos="0">
              <a:srgbClr val="5682F3"/>
            </a:gs>
            <a:gs pos="100000">
              <a:srgbClr val="1731B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55ab56e1-1ecf-4eea-b28a-c0b7343c3123?pitch-bytes=329&amp;pitch-content-type=image%2Fsvg%2Bxml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41297" y="-1234454"/>
            <a:ext cx="6507652" cy="7605328"/>
          </a:xfrm>
          <a:prstGeom prst="rect">
            <a:avLst/>
          </a:prstGeom>
        </p:spPr>
      </p:pic>
      <p:pic>
        <p:nvPicPr>
          <p:cNvPr id="4" name="Image 1" descr="https://pitch-assets-ccb95893-de3f-4266-973c-20049231b248.s3.eu-west-1.amazonaws.com/2a8c3df0-6ce4-4a44-9dc4-08fe76265104?pitch-bytes=231&amp;pitch-content-type=image%2Fsvg%2Bxml"/>
          <p:cNvPicPr>
            <a:picLocks noChangeAspect="1"/>
          </p:cNvPicPr>
          <p:nvPr/>
        </p:nvPicPr>
        <p:blipFill>
          <a:blip r:embed="rId5">
            <a:alphaModFix amt="6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-1065025" y="-732014"/>
            <a:ext cx="3890319" cy="2685919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75318" y="476058"/>
            <a:ext cx="8191104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9450"/>
              </a:lnSpc>
            </a:pPr>
            <a:r>
              <a:rPr lang="en-US" sz="7200" b="1" kern="0" spc="-12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The wild world of payment acronyms</a:t>
            </a:r>
            <a:endParaRPr lang="en-US" sz="7200" dirty="0"/>
          </a:p>
        </p:txBody>
      </p:sp>
      <p:pic>
        <p:nvPicPr>
          <p:cNvPr id="6" name="Image 2" descr="https://pitch-assets-ccb95893-de3f-4266-973c-20049231b248.s3.eu-west-1.amazonaws.com/507cd81c-a75f-41c1-afd4-2628f8140808?pitch-bytes=788254&amp;pitch-content-type=image%2F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748283" y="2584386"/>
            <a:ext cx="5652884" cy="2166592"/>
          </a:xfrm>
          <a:prstGeom prst="rect">
            <a:avLst/>
          </a:prstGeom>
        </p:spPr>
      </p:pic>
      <p:pic>
        <p:nvPicPr>
          <p:cNvPr id="7" name="Image 3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475772" y="4661568"/>
            <a:ext cx="1017108" cy="3554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F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abbf33fb-255d-4567-945e-0af0ddd376da?pitch-bytes=191050&amp;pitch-content-type=image%2Fpng"/>
          <p:cNvPicPr>
            <a:picLocks noChangeAspect="1"/>
          </p:cNvPicPr>
          <p:nvPr/>
        </p:nvPicPr>
        <p:blipFill>
          <a:blip r:embed="rId3"/>
          <a:srcRect l="11429" t="13136" r="7599" b="13510"/>
          <a:stretch/>
        </p:blipFill>
        <p:spPr>
          <a:xfrm rot="20700000">
            <a:off x="5614762" y="3512026"/>
            <a:ext cx="4602765" cy="280112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1521" y="-1046"/>
            <a:ext cx="3333750" cy="5144455"/>
          </a:xfrm>
          <a:prstGeom prst="roundRect">
            <a:avLst>
              <a:gd name="adj" fmla="val -27429"/>
            </a:avLst>
          </a:prstGeom>
          <a:solidFill>
            <a:srgbClr val="1A2C99"/>
          </a:solidFill>
          <a:ln/>
        </p:spPr>
        <p:txBody>
          <a:bodyPr wrap="square" lIns="185208" tIns="607332" rIns="185208" bIns="607332" rtlCol="0" anchor="ctr"/>
          <a:lstStyle/>
          <a:p>
            <a:pPr algn="ctr">
              <a:lnSpc>
                <a:spcPts val="1890"/>
              </a:lnSpc>
            </a:pPr>
            <a:endParaRPr lang="en-US" sz="1350" dirty="0"/>
          </a:p>
        </p:txBody>
      </p:sp>
      <p:sp>
        <p:nvSpPr>
          <p:cNvPr id="5" name="Text 1"/>
          <p:cNvSpPr/>
          <p:nvPr/>
        </p:nvSpPr>
        <p:spPr>
          <a:xfrm>
            <a:off x="3810000" y="476250"/>
            <a:ext cx="4857750" cy="1920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520"/>
              </a:lnSpc>
              <a:buSzPct val="100000"/>
            </a:pPr>
            <a:r>
              <a:rPr lang="en-US" sz="18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📊 Usio ACH Processing - 10 Minutes</a:t>
            </a:r>
            <a:endParaRPr lang="en-US" sz="1350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algn="l">
              <a:lnSpc>
                <a:spcPts val="2520"/>
              </a:lnSpc>
              <a:buSzPct val="100000"/>
            </a:pPr>
            <a:r>
              <a:rPr lang="en-US" sz="18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🧭 Usio RTP Processing - 5 Minutes</a:t>
            </a:r>
            <a:endParaRPr lang="en-US" sz="1350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algn="l">
              <a:lnSpc>
                <a:spcPts val="2520"/>
              </a:lnSpc>
              <a:buSzPct val="100000"/>
            </a:pPr>
            <a:r>
              <a:rPr lang="en-US" sz="18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🎨 Usio RCC Processing - 5 Minutes</a:t>
            </a:r>
            <a:endParaRPr lang="en-US" sz="1350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algn="l">
              <a:lnSpc>
                <a:spcPts val="1890"/>
              </a:lnSpc>
            </a:pPr>
            <a:endParaRPr lang="en-US" sz="1350" dirty="0"/>
          </a:p>
        </p:txBody>
      </p:sp>
      <p:sp>
        <p:nvSpPr>
          <p:cNvPr id="6" name="Text 2"/>
          <p:cNvSpPr/>
          <p:nvPr/>
        </p:nvSpPr>
        <p:spPr>
          <a:xfrm>
            <a:off x="475755" y="2788876"/>
            <a:ext cx="2381250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Today's</a:t>
            </a:r>
            <a:endParaRPr lang="en-US" sz="3375" dirty="0"/>
          </a:p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Topics</a:t>
            </a:r>
            <a:endParaRPr lang="en-US" sz="3375" dirty="0"/>
          </a:p>
        </p:txBody>
      </p:sp>
      <p:pic>
        <p:nvPicPr>
          <p:cNvPr id="7" name="Image 1" descr="https://pitch-assets-ccb95893-de3f-4266-973c-20049231b248.s3.eu-west-1.amazonaws.com/abbf33fb-255d-4567-945e-0af0ddd376da?pitch-bytes=191050&amp;pitch-content-type=image%2Fpng"/>
          <p:cNvPicPr>
            <a:picLocks noChangeAspect="1"/>
          </p:cNvPicPr>
          <p:nvPr/>
        </p:nvPicPr>
        <p:blipFill>
          <a:blip r:embed="rId3"/>
          <a:srcRect l="11429" t="13136" r="7599" b="13510"/>
          <a:stretch/>
        </p:blipFill>
        <p:spPr>
          <a:xfrm rot="20700000">
            <a:off x="580505" y="1097331"/>
            <a:ext cx="2171074" cy="1321260"/>
          </a:xfrm>
          <a:prstGeom prst="rect">
            <a:avLst/>
          </a:prstGeom>
        </p:spPr>
      </p:pic>
      <p:pic>
        <p:nvPicPr>
          <p:cNvPr id="8" name="Image 2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5772" y="4675708"/>
            <a:ext cx="1017108" cy="3554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gradFill>
          <a:gsLst>
            <a:gs pos="0">
              <a:srgbClr val="5682F3"/>
            </a:gs>
            <a:gs pos="100000">
              <a:srgbClr val="1731B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55ab56e1-1ecf-4eea-b28a-c0b7343c3123?pitch-bytes=329&amp;pitch-content-type=image%2Fsvg%2Bxml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41297" y="-1234454"/>
            <a:ext cx="6507652" cy="7605328"/>
          </a:xfrm>
          <a:prstGeom prst="rect">
            <a:avLst/>
          </a:prstGeom>
        </p:spPr>
      </p:pic>
      <p:pic>
        <p:nvPicPr>
          <p:cNvPr id="4" name="Image 1" descr="https://pitch-assets-ccb95893-de3f-4266-973c-20049231b248.s3.eu-west-1.amazonaws.com/2a8c3df0-6ce4-4a44-9dc4-08fe76265104?pitch-bytes=231&amp;pitch-content-type=image%2Fsvg%2Bxml"/>
          <p:cNvPicPr>
            <a:picLocks noChangeAspect="1"/>
          </p:cNvPicPr>
          <p:nvPr/>
        </p:nvPicPr>
        <p:blipFill>
          <a:blip r:embed="rId5">
            <a:alphaModFix amt="6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-1065025" y="-732014"/>
            <a:ext cx="3890319" cy="2685919"/>
          </a:xfrm>
          <a:prstGeom prst="rect">
            <a:avLst/>
          </a:prstGeom>
        </p:spPr>
      </p:pic>
      <p:pic>
        <p:nvPicPr>
          <p:cNvPr id="5" name="Image 2" descr="https://pitch-assets-ccb95893-de3f-4266-973c-20049231b248.s3.eu-west-1.amazonaws.com/3f755978-860a-49a5-ad4f-b7e357fa8539?pitch-bytes=9288&amp;pitch-content-type=image%2Fgif&amp;pitch-gifm=true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 rot="16200000">
            <a:off x="2127085" y="1234993"/>
            <a:ext cx="1905000" cy="1905000"/>
          </a:xfrm>
          <a:prstGeom prst="rect">
            <a:avLst/>
          </a:prstGeom>
        </p:spPr>
      </p:pic>
      <p:pic>
        <p:nvPicPr>
          <p:cNvPr id="6" name="Image 3" descr="https://pitch-assets-ccb95893-de3f-4266-973c-20049231b248.s3.eu-west-1.amazonaws.com/3f755978-860a-49a5-ad4f-b7e357fa8539?pitch-bytes=9288&amp;pitch-content-type=image%2Fgif&amp;pitch-gifm=true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 rot="5400000">
            <a:off x="5139499" y="1286200"/>
            <a:ext cx="1905000" cy="190500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475243" y="3949729"/>
            <a:ext cx="8191252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890"/>
              </a:lnSpc>
            </a:pPr>
            <a:endParaRPr lang="en-US" sz="1350" dirty="0"/>
          </a:p>
        </p:txBody>
      </p:sp>
      <p:sp>
        <p:nvSpPr>
          <p:cNvPr id="8" name="Text 1"/>
          <p:cNvSpPr/>
          <p:nvPr/>
        </p:nvSpPr>
        <p:spPr>
          <a:xfrm>
            <a:off x="476334" y="3371921"/>
            <a:ext cx="8191252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5BEB9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ACH Processing!</a:t>
            </a:r>
            <a:endParaRPr lang="en-US" sz="3375" dirty="0"/>
          </a:p>
        </p:txBody>
      </p:sp>
      <p:pic>
        <p:nvPicPr>
          <p:cNvPr id="9" name="Image 4" descr="https://pitch-assets-ccb95893-de3f-4266-973c-20049231b248.s3.eu-west-1.amazonaws.com/f4965418-f8af-4d4b-b998-c656f8899350?pitch-bytes=1657629&amp;pitch-content-type=image%2F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566122" y="1181068"/>
            <a:ext cx="2000250" cy="2000250"/>
          </a:xfrm>
          <a:prstGeom prst="rect">
            <a:avLst/>
          </a:prstGeom>
        </p:spPr>
      </p:pic>
      <p:pic>
        <p:nvPicPr>
          <p:cNvPr id="10" name="Image 5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475772" y="4675708"/>
            <a:ext cx="1017108" cy="3554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2E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0" y="-1046"/>
            <a:ext cx="3333750" cy="5144455"/>
          </a:xfrm>
          <a:prstGeom prst="roundRect">
            <a:avLst>
              <a:gd name="adj" fmla="val -27429"/>
            </a:avLst>
          </a:prstGeom>
          <a:solidFill>
            <a:srgbClr val="1A2C99"/>
          </a:solidFill>
          <a:ln/>
        </p:spPr>
        <p:txBody>
          <a:bodyPr/>
          <a:lstStyle/>
          <a:p>
            <a:endParaRPr lang="en-US" dirty="0"/>
          </a:p>
        </p:txBody>
      </p:sp>
      <p:pic>
        <p:nvPicPr>
          <p:cNvPr id="3" name="Image 0" descr="https://pitch-assets-ccb95893-de3f-4266-973c-20049231b248.s3.eu-west-1.amazonaws.com/6bd77363-9ef3-4891-b0da-c5563da7dade?pitch-bytes=549955&amp;pitch-content-type=image%2F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9228" y="3411899"/>
            <a:ext cx="5015137" cy="501513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810000" y="476250"/>
            <a:ext cx="4857750" cy="4392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ACH (Automated Clearing House) is an electronic network for financial transactions, think bank account to bank account, in the United States</a:t>
            </a:r>
            <a:endParaRPr lang="en-US" sz="1350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Managed and regulated by Nacha (National Automated Clearing House Association)</a:t>
            </a:r>
          </a:p>
          <a:p>
            <a:pPr algn="l">
              <a:lnSpc>
                <a:spcPts val="1890"/>
              </a:lnSpc>
              <a:buSzPct val="100000"/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Establishe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 in 1974 (50 Years!)</a:t>
            </a:r>
            <a:endParaRPr lang="en-US" sz="1350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Handles billions of transactions annually</a:t>
            </a:r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endParaRPr lang="en-US" sz="1400" dirty="0">
              <a:solidFill>
                <a:srgbClr val="1A2C99"/>
              </a:solidFill>
              <a:latin typeface="DM Sans" pitchFamily="34" charset="0"/>
            </a:endParaRPr>
          </a:p>
          <a:p>
            <a:pPr marL="190500" indent="-190500">
              <a:lnSpc>
                <a:spcPts val="1890"/>
              </a:lnSpc>
              <a:buSzPct val="100000"/>
              <a:buFontTx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ACH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continues to grow year over year especially same day transactions</a:t>
            </a:r>
            <a:endParaRPr lang="en-US" sz="1400" b="0" dirty="0">
              <a:solidFill>
                <a:srgbClr val="1A2C99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indent="-190500" algn="l">
              <a:lnSpc>
                <a:spcPts val="1890"/>
              </a:lnSpc>
              <a:buSzPct val="100000"/>
              <a:buChar char="☐"/>
            </a:pPr>
            <a:endParaRPr lang="en-US" sz="1400" b="1" dirty="0">
              <a:solidFill>
                <a:srgbClr val="5682F3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marR="0" lvl="0" indent="-190500" algn="l" defTabSz="914400" rtl="0" eaLnBrk="1" fontAlgn="auto" latinLnBrk="0" hangingPunct="1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☑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2C99"/>
                </a:solidFill>
                <a:effectLst/>
                <a:uLnTx/>
                <a:uFillTx/>
                <a:latin typeface="DM Sans" pitchFamily="34" charset="0"/>
                <a:ea typeface="DM Sans" pitchFamily="34" charset="-122"/>
                <a:cs typeface="DM Sans" pitchFamily="34" charset="-120"/>
              </a:rPr>
              <a:t>🤑 ACH is the #1 choice for payroll, government benefits, tax refunds, and pensions</a:t>
            </a:r>
          </a:p>
          <a:p>
            <a:pPr>
              <a:lnSpc>
                <a:spcPts val="1890"/>
              </a:lnSpc>
              <a:buSzPct val="100000"/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☐"/>
            </a:pPr>
            <a:endParaRPr lang="en-US" sz="1400" b="1" dirty="0">
              <a:solidFill>
                <a:srgbClr val="5682F3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6" name="Text 2"/>
          <p:cNvSpPr/>
          <p:nvPr/>
        </p:nvSpPr>
        <p:spPr>
          <a:xfrm>
            <a:off x="68458" y="2788876"/>
            <a:ext cx="3193065" cy="888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</a:rPr>
              <a:t>What is ACH?</a:t>
            </a:r>
            <a:endParaRPr lang="en-US" sz="3375" dirty="0"/>
          </a:p>
        </p:txBody>
      </p:sp>
      <p:pic>
        <p:nvPicPr>
          <p:cNvPr id="7" name="Image 1" descr="https://pitch-assets-ccb95893-de3f-4266-973c-20049231b248.s3.eu-west-1.amazonaws.com/344755af-b457-442c-bcb0-9584dda3ddd8?pitch-bytes=129134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4469" y="731434"/>
            <a:ext cx="2927159" cy="2057400"/>
          </a:xfrm>
          <a:prstGeom prst="rect">
            <a:avLst/>
          </a:prstGeom>
        </p:spPr>
      </p:pic>
      <p:pic>
        <p:nvPicPr>
          <p:cNvPr id="8" name="Image 2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75772" y="4666281"/>
            <a:ext cx="1017108" cy="3554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gradFill>
          <a:gsLst>
            <a:gs pos="0">
              <a:srgbClr val="5682F3"/>
            </a:gs>
            <a:gs pos="100000">
              <a:srgbClr val="1731B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5772" y="4680421"/>
            <a:ext cx="1017108" cy="3554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EA8FEA-5E1F-9499-761F-159F3FD036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818" y="1050521"/>
            <a:ext cx="4667654" cy="3570279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37DD017-5824-C724-5387-6B83F169E2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175081"/>
              </p:ext>
            </p:extLst>
          </p:nvPr>
        </p:nvGraphicFramePr>
        <p:xfrm>
          <a:off x="5139201" y="1050521"/>
          <a:ext cx="3906186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2062">
                  <a:extLst>
                    <a:ext uri="{9D8B030D-6E8A-4147-A177-3AD203B41FA5}">
                      <a16:colId xmlns:a16="http://schemas.microsoft.com/office/drawing/2014/main" val="2728893818"/>
                    </a:ext>
                  </a:extLst>
                </a:gridCol>
                <a:gridCol w="1302062">
                  <a:extLst>
                    <a:ext uri="{9D8B030D-6E8A-4147-A177-3AD203B41FA5}">
                      <a16:colId xmlns:a16="http://schemas.microsoft.com/office/drawing/2014/main" val="2268827127"/>
                    </a:ext>
                  </a:extLst>
                </a:gridCol>
                <a:gridCol w="1302062">
                  <a:extLst>
                    <a:ext uri="{9D8B030D-6E8A-4147-A177-3AD203B41FA5}">
                      <a16:colId xmlns:a16="http://schemas.microsoft.com/office/drawing/2014/main" val="3820660440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kumimoji="0" lang="en-US" sz="1800" b="1" i="0" u="none" strike="noStrike" kern="0" cap="none" spc="-36" normalizeH="0" baseline="0" noProof="0" dirty="0">
                          <a:ln>
                            <a:noFill/>
                          </a:ln>
                          <a:solidFill>
                            <a:srgbClr val="FCE530"/>
                          </a:solidFill>
                          <a:effectLst/>
                          <a:uLnTx/>
                          <a:uFillTx/>
                          <a:latin typeface="Space Grotesk" pitchFamily="34" charset="0"/>
                          <a:ea typeface="Space Grotesk" pitchFamily="34" charset="-122"/>
                        </a:rPr>
                        <a:t>Usio 2024 ACH Statistics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74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1" i="0" u="none" strike="noStrike" kern="0" cap="none" spc="-36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Space Grotesk" pitchFamily="34" charset="0"/>
                          <a:ea typeface="Space Grotesk" pitchFamily="34" charset="-122"/>
                          <a:cs typeface="+mn-cs"/>
                        </a:rPr>
                        <a:t>Debits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i="0" u="none" strike="noStrike" kern="0" cap="none" spc="-36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Space Grotesk" pitchFamily="34" charset="0"/>
                          <a:ea typeface="Space Grotesk" pitchFamily="34" charset="-122"/>
                        </a:rPr>
                        <a:t>Credits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i="0" u="none" strike="noStrike" kern="0" cap="none" spc="-36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Space Grotesk" pitchFamily="34" charset="0"/>
                          <a:ea typeface="Space Grotesk" pitchFamily="34" charset="-122"/>
                        </a:rPr>
                        <a:t>Totals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886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600" b="1" i="0" u="none" strike="noStrike" kern="0" cap="none" spc="-36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Space Grotesk" pitchFamily="34" charset="0"/>
                          <a:ea typeface="Space Grotesk" pitchFamily="34" charset="-122"/>
                        </a:rPr>
                        <a:t>Transactions</a:t>
                      </a:r>
                      <a:endParaRPr lang="en-US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-36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Space Grotesk" pitchFamily="34" charset="0"/>
                          <a:ea typeface="Space Grotesk" pitchFamily="34" charset="-122"/>
                        </a:rPr>
                        <a:t>Transactions</a:t>
                      </a:r>
                      <a:endParaRPr lang="en-US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631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1" i="0" u="none" strike="noStrike" kern="0" cap="none" spc="-36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Space Grotesk" pitchFamily="34" charset="0"/>
                          <a:ea typeface="Space Grotesk" pitchFamily="34" charset="-122"/>
                        </a:rPr>
                        <a:t>14.2M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i="0" u="none" strike="noStrike" kern="0" cap="none" spc="-36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Space Grotesk" pitchFamily="34" charset="0"/>
                          <a:ea typeface="Space Grotesk" pitchFamily="34" charset="-122"/>
                        </a:rPr>
                        <a:t>2.4M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i="0" u="none" strike="noStrike" kern="0" cap="none" spc="-36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Space Grotesk" pitchFamily="34" charset="0"/>
                          <a:ea typeface="Space Grotesk" pitchFamily="34" charset="-122"/>
                        </a:rPr>
                        <a:t>16.6M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431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1" i="0" u="none" strike="noStrike" kern="0" cap="none" spc="-36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Space Grotesk" pitchFamily="34" charset="0"/>
                          <a:ea typeface="Space Grotesk" pitchFamily="34" charset="-122"/>
                        </a:rPr>
                        <a:t>Dollars</a:t>
                      </a:r>
                      <a:endParaRPr lang="en-US" sz="18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0" cap="none" spc="-36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Space Grotesk" pitchFamily="34" charset="0"/>
                          <a:ea typeface="Space Grotesk" pitchFamily="34" charset="-122"/>
                        </a:rPr>
                        <a:t>Dollars</a:t>
                      </a:r>
                      <a:endParaRPr lang="en-US" sz="18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847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1" i="0" u="none" strike="noStrike" kern="0" cap="none" spc="-36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Space Grotesk" pitchFamily="34" charset="0"/>
                          <a:ea typeface="Space Grotesk" pitchFamily="34" charset="-122"/>
                        </a:rPr>
                        <a:t>$3.1B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i="0" u="none" strike="noStrike" kern="0" cap="none" spc="-36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Space Grotesk" pitchFamily="34" charset="0"/>
                          <a:ea typeface="Space Grotesk" pitchFamily="34" charset="-122"/>
                        </a:rPr>
                        <a:t>$2.4B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i="0" u="none" strike="noStrike" kern="0" cap="none" spc="-36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Space Grotesk" pitchFamily="34" charset="0"/>
                          <a:ea typeface="Space Grotesk" pitchFamily="34" charset="-122"/>
                        </a:rPr>
                        <a:t>$5.5B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993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64851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F75D0D2-3AE1-96ED-DDB2-9522D4AE6C58}"/>
              </a:ext>
            </a:extLst>
          </p:cNvPr>
          <p:cNvSpPr txBox="1"/>
          <p:nvPr/>
        </p:nvSpPr>
        <p:spPr>
          <a:xfrm>
            <a:off x="1718718" y="675634"/>
            <a:ext cx="2163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kern="0" spc="-36" dirty="0">
                <a:solidFill>
                  <a:srgbClr val="FCE530"/>
                </a:solidFill>
                <a:latin typeface="Space Grotesk" pitchFamily="34" charset="0"/>
                <a:ea typeface="Space Grotesk" pitchFamily="34" charset="-122"/>
              </a:rPr>
              <a:t>N</a:t>
            </a:r>
            <a:r>
              <a:rPr kumimoji="0" lang="en-US" sz="1800" b="1" i="0" u="none" strike="noStrike" kern="0" cap="none" spc="-36" normalizeH="0" baseline="0" noProof="0" dirty="0" err="1">
                <a:ln>
                  <a:noFill/>
                </a:ln>
                <a:solidFill>
                  <a:srgbClr val="FCE530"/>
                </a:solidFill>
                <a:effectLst/>
                <a:uLnTx/>
                <a:uFillTx/>
                <a:latin typeface="Space Grotesk" pitchFamily="34" charset="0"/>
                <a:ea typeface="Space Grotesk" pitchFamily="34" charset="-122"/>
              </a:rPr>
              <a:t>acha</a:t>
            </a:r>
            <a:r>
              <a:rPr kumimoji="0" lang="en-US" sz="1800" b="1" i="0" u="none" strike="noStrike" kern="0" cap="none" spc="-36" normalizeH="0" baseline="0" noProof="0" dirty="0">
                <a:ln>
                  <a:noFill/>
                </a:ln>
                <a:solidFill>
                  <a:srgbClr val="FCE530"/>
                </a:solidFill>
                <a:effectLst/>
                <a:uLnTx/>
                <a:uFillTx/>
                <a:latin typeface="Space Grotesk" pitchFamily="34" charset="0"/>
                <a:ea typeface="Space Grotesk" pitchFamily="34" charset="-122"/>
              </a:rPr>
              <a:t> 2024 Statistics 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542738-8CFB-4057-6DE3-5F3DBC8345EF}"/>
              </a:ext>
            </a:extLst>
          </p:cNvPr>
          <p:cNvSpPr txBox="1"/>
          <p:nvPr/>
        </p:nvSpPr>
        <p:spPr>
          <a:xfrm>
            <a:off x="2800617" y="122737"/>
            <a:ext cx="35427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2800" b="1" i="0" u="none" strike="noStrike" kern="0" cap="none" spc="-36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pace Grotesk" pitchFamily="34" charset="0"/>
                <a:ea typeface="Space Grotesk" pitchFamily="34" charset="-122"/>
              </a:rPr>
              <a:t>2024 Industry Statistics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F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79da72b1-fedb-4562-91f9-31e46485a7a6?pitch-bytes=195852&amp;pitch-content-type=image%2Fpng"/>
          <p:cNvPicPr>
            <a:picLocks noChangeAspect="1"/>
          </p:cNvPicPr>
          <p:nvPr/>
        </p:nvPicPr>
        <p:blipFill>
          <a:blip r:embed="rId3"/>
          <a:srcRect l="10317" t="13097" r="23582" b="29880"/>
          <a:stretch/>
        </p:blipFill>
        <p:spPr>
          <a:xfrm>
            <a:off x="6760351" y="3648312"/>
            <a:ext cx="4430587" cy="293922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1521" y="-1046"/>
            <a:ext cx="3333750" cy="5144455"/>
          </a:xfrm>
          <a:prstGeom prst="roundRect">
            <a:avLst>
              <a:gd name="adj" fmla="val -27429"/>
            </a:avLst>
          </a:prstGeom>
          <a:solidFill>
            <a:srgbClr val="1A2C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2"/>
          <p:cNvSpPr/>
          <p:nvPr/>
        </p:nvSpPr>
        <p:spPr>
          <a:xfrm>
            <a:off x="475755" y="2788876"/>
            <a:ext cx="2381250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</a:rPr>
              <a:t>Usio ACH</a:t>
            </a:r>
            <a:r>
              <a:rPr lang="en-US" sz="3375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</a:rPr>
              <a:t> Things to Consider</a:t>
            </a:r>
            <a:endParaRPr lang="en-US" sz="3375" dirty="0"/>
          </a:p>
        </p:txBody>
      </p:sp>
      <p:pic>
        <p:nvPicPr>
          <p:cNvPr id="14" name="Image 1" descr="https://pitch-assets-ccb95893-de3f-4266-973c-20049231b248.s3.eu-west-1.amazonaws.com/79da72b1-fedb-4562-91f9-31e46485a7a6?pitch-bytes=195852&amp;pitch-content-type=image%2Fpng"/>
          <p:cNvPicPr>
            <a:picLocks noChangeAspect="1"/>
          </p:cNvPicPr>
          <p:nvPr/>
        </p:nvPicPr>
        <p:blipFill>
          <a:blip r:embed="rId3"/>
          <a:srcRect l="10317" t="13097" r="23582" b="29880"/>
          <a:stretch/>
        </p:blipFill>
        <p:spPr>
          <a:xfrm>
            <a:off x="571293" y="1031135"/>
            <a:ext cx="2196060" cy="1456852"/>
          </a:xfrm>
          <a:prstGeom prst="rect">
            <a:avLst/>
          </a:prstGeom>
        </p:spPr>
      </p:pic>
      <p:pic>
        <p:nvPicPr>
          <p:cNvPr id="15" name="Image 2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5772" y="4675708"/>
            <a:ext cx="1017108" cy="355438"/>
          </a:xfrm>
          <a:prstGeom prst="rect">
            <a:avLst/>
          </a:prstGeom>
        </p:spPr>
      </p:pic>
      <p:sp>
        <p:nvSpPr>
          <p:cNvPr id="25" name="Text 1">
            <a:extLst>
              <a:ext uri="{FF2B5EF4-FFF2-40B4-BE49-F238E27FC236}">
                <a16:creationId xmlns:a16="http://schemas.microsoft.com/office/drawing/2014/main" id="{5FF22DDF-EE48-D72B-B788-90C82BF873DC}"/>
              </a:ext>
            </a:extLst>
          </p:cNvPr>
          <p:cNvSpPr/>
          <p:nvPr/>
        </p:nvSpPr>
        <p:spPr>
          <a:xfrm>
            <a:off x="3810000" y="476250"/>
            <a:ext cx="4857750" cy="4392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Typical ACH debit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&amp; credit pricing ranges from $0.50 to $0.10</a:t>
            </a:r>
          </a:p>
          <a:p>
            <a:pPr marL="647700" lvl="1" indent="-190500">
              <a:lnSpc>
                <a:spcPts val="1890"/>
              </a:lnSpc>
              <a:buSzPct val="100000"/>
              <a:buChar char="☑"/>
            </a:pPr>
            <a:r>
              <a:rPr lang="en-US" sz="1350" dirty="0">
                <a:solidFill>
                  <a:srgbClr val="1A2C99"/>
                </a:solidFill>
                <a:latin typeface="DM Sans" pitchFamily="34" charset="0"/>
              </a:rPr>
              <a:t>Larry, Clayton or myself are happy to help with pricing questions</a:t>
            </a:r>
            <a:endParaRPr lang="en-US" sz="1350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b="1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Returns</a:t>
            </a: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(The high wire act) typical pricing $1.00 for normal returns &amp; $5.00 for Unauthorized returns</a:t>
            </a:r>
          </a:p>
          <a:p>
            <a:pPr marL="647700" lvl="1" indent="-190500">
              <a:lnSpc>
                <a:spcPts val="1890"/>
              </a:lnSpc>
              <a:buSzPct val="100000"/>
              <a:buChar char="☑"/>
            </a:pP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Returns are great for profit, but they can also get a merchant in trouble, and if chronic can get them terminated.</a:t>
            </a:r>
          </a:p>
          <a:p>
            <a:pPr>
              <a:lnSpc>
                <a:spcPts val="1890"/>
              </a:lnSpc>
              <a:buSzPct val="100000"/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ACH is not real-time and is a batch process</a:t>
            </a:r>
          </a:p>
          <a:p>
            <a:pPr algn="l">
              <a:lnSpc>
                <a:spcPts val="1890"/>
              </a:lnSpc>
              <a:buSzPct val="100000"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C99"/>
              </a:solidFill>
              <a:effectLst/>
              <a:uLnTx/>
              <a:uFillTx/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All “Credits” require Pre-Funding</a:t>
            </a:r>
            <a:endParaRPr lang="en-US" sz="1400" dirty="0">
              <a:solidFill>
                <a:srgbClr val="1A2C99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indent="-190500" algn="l">
              <a:lnSpc>
                <a:spcPts val="1890"/>
              </a:lnSpc>
              <a:buSzPct val="100000"/>
              <a:buChar char="☐"/>
            </a:pPr>
            <a:endParaRPr lang="en-US" sz="1400" b="1" dirty="0">
              <a:solidFill>
                <a:srgbClr val="5682F3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79da72b1-fedb-4562-91f9-31e46485a7a6?pitch-bytes=195852&amp;pitch-content-type=image%2Fpng"/>
          <p:cNvPicPr>
            <a:picLocks noChangeAspect="1"/>
          </p:cNvPicPr>
          <p:nvPr/>
        </p:nvPicPr>
        <p:blipFill>
          <a:blip r:embed="rId3"/>
          <a:srcRect l="10317" t="13097" r="23582" b="29880"/>
          <a:stretch/>
        </p:blipFill>
        <p:spPr>
          <a:xfrm>
            <a:off x="6760351" y="3648312"/>
            <a:ext cx="4430587" cy="293922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1521" y="-1046"/>
            <a:ext cx="3333750" cy="5144455"/>
          </a:xfrm>
          <a:prstGeom prst="roundRect">
            <a:avLst>
              <a:gd name="adj" fmla="val -27429"/>
            </a:avLst>
          </a:prstGeom>
          <a:solidFill>
            <a:srgbClr val="1A2C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2"/>
          <p:cNvSpPr/>
          <p:nvPr/>
        </p:nvSpPr>
        <p:spPr>
          <a:xfrm>
            <a:off x="475755" y="2788876"/>
            <a:ext cx="2381250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</a:rPr>
              <a:t>Usio ACH</a:t>
            </a:r>
            <a:r>
              <a:rPr lang="en-US" sz="3375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</a:rPr>
              <a:t> Business</a:t>
            </a:r>
            <a:endParaRPr lang="en-US" sz="3375" dirty="0"/>
          </a:p>
        </p:txBody>
      </p:sp>
      <p:sp>
        <p:nvSpPr>
          <p:cNvPr id="8" name="Text 4"/>
          <p:cNvSpPr/>
          <p:nvPr/>
        </p:nvSpPr>
        <p:spPr>
          <a:xfrm>
            <a:off x="3810000" y="1619704"/>
            <a:ext cx="4857750" cy="72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890"/>
              </a:lnSpc>
              <a:buSzPct val="100000"/>
            </a:pPr>
            <a:endParaRPr lang="en-US" sz="1350" dirty="0"/>
          </a:p>
        </p:txBody>
      </p:sp>
      <p:pic>
        <p:nvPicPr>
          <p:cNvPr id="14" name="Image 1" descr="https://pitch-assets-ccb95893-de3f-4266-973c-20049231b248.s3.eu-west-1.amazonaws.com/79da72b1-fedb-4562-91f9-31e46485a7a6?pitch-bytes=195852&amp;pitch-content-type=image%2Fpng"/>
          <p:cNvPicPr>
            <a:picLocks noChangeAspect="1"/>
          </p:cNvPicPr>
          <p:nvPr/>
        </p:nvPicPr>
        <p:blipFill>
          <a:blip r:embed="rId3"/>
          <a:srcRect l="10317" t="13097" r="23582" b="29880"/>
          <a:stretch/>
        </p:blipFill>
        <p:spPr>
          <a:xfrm>
            <a:off x="571293" y="1031135"/>
            <a:ext cx="2196060" cy="1456852"/>
          </a:xfrm>
          <a:prstGeom prst="rect">
            <a:avLst/>
          </a:prstGeom>
        </p:spPr>
      </p:pic>
      <p:pic>
        <p:nvPicPr>
          <p:cNvPr id="15" name="Image 2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5772" y="4675708"/>
            <a:ext cx="1017108" cy="355438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5DD3180-FA23-5A79-7F50-B44A5776DA6D}"/>
              </a:ext>
            </a:extLst>
          </p:cNvPr>
          <p:cNvGrpSpPr/>
          <p:nvPr/>
        </p:nvGrpSpPr>
        <p:grpSpPr>
          <a:xfrm>
            <a:off x="3810495" y="494716"/>
            <a:ext cx="5250803" cy="1698385"/>
            <a:chOff x="3810495" y="480161"/>
            <a:chExt cx="5250803" cy="1471614"/>
          </a:xfrm>
        </p:grpSpPr>
        <p:sp>
          <p:nvSpPr>
            <p:cNvPr id="5" name="Text 1"/>
            <p:cNvSpPr/>
            <p:nvPr/>
          </p:nvSpPr>
          <p:spPr>
            <a:xfrm>
              <a:off x="3810495" y="668835"/>
              <a:ext cx="5058526" cy="12829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Subprime lenders – State &amp; Tribal lenders</a:t>
              </a:r>
            </a:p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Collections</a:t>
              </a:r>
              <a:endParaRPr lang="en-US" sz="1350" dirty="0"/>
            </a:p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Mortgage &amp; Hard Money lenders</a:t>
              </a:r>
            </a:p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Clients with frequent funding requirements (</a:t>
              </a:r>
              <a:r>
                <a:rPr lang="en-US" sz="1400" dirty="0" err="1">
                  <a:solidFill>
                    <a:srgbClr val="1A2C99"/>
                  </a:solidFill>
                  <a:latin typeface="DM Sans" pitchFamily="34" charset="0"/>
                </a:rPr>
                <a:t>ClassWallet</a:t>
              </a: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)</a:t>
              </a:r>
            </a:p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Akimbo Card</a:t>
              </a:r>
            </a:p>
          </p:txBody>
        </p:sp>
        <p:sp>
          <p:nvSpPr>
            <p:cNvPr id="7" name="Text 3"/>
            <p:cNvSpPr/>
            <p:nvPr/>
          </p:nvSpPr>
          <p:spPr>
            <a:xfrm>
              <a:off x="4002771" y="480161"/>
              <a:ext cx="5058527" cy="1428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l">
                <a:lnSpc>
                  <a:spcPts val="1125"/>
                </a:lnSpc>
              </a:pPr>
              <a:r>
                <a:rPr lang="en-US" sz="900" b="1" kern="0" spc="240" dirty="0">
                  <a:solidFill>
                    <a:srgbClr val="5682F3"/>
                  </a:solidFill>
                  <a:latin typeface="DM Sans" pitchFamily="34" charset="0"/>
                  <a:ea typeface="DM Sans" pitchFamily="34" charset="-122"/>
                  <a:cs typeface="DM Sans" pitchFamily="34" charset="-120"/>
                </a:rPr>
                <a:t>Usio Primary ACH Customers TODAY</a:t>
              </a:r>
              <a:endParaRPr lang="en-US" sz="9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DA6D25F-0B24-B440-2DCC-03095A7605F0}"/>
              </a:ext>
            </a:extLst>
          </p:cNvPr>
          <p:cNvGrpSpPr/>
          <p:nvPr/>
        </p:nvGrpSpPr>
        <p:grpSpPr>
          <a:xfrm>
            <a:off x="3678795" y="1939393"/>
            <a:ext cx="5382503" cy="1320970"/>
            <a:chOff x="3678795" y="389610"/>
            <a:chExt cx="5382503" cy="1451301"/>
          </a:xfrm>
        </p:grpSpPr>
        <p:sp>
          <p:nvSpPr>
            <p:cNvPr id="21" name="Text 1">
              <a:extLst>
                <a:ext uri="{FF2B5EF4-FFF2-40B4-BE49-F238E27FC236}">
                  <a16:creationId xmlns:a16="http://schemas.microsoft.com/office/drawing/2014/main" id="{BDE7349C-FEB5-216B-7E8E-374FB219ABEE}"/>
                </a:ext>
              </a:extLst>
            </p:cNvPr>
            <p:cNvSpPr/>
            <p:nvPr/>
          </p:nvSpPr>
          <p:spPr>
            <a:xfrm>
              <a:off x="3810495" y="668835"/>
              <a:ext cx="5058526" cy="117207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Disbursement opportunities including escheatment </a:t>
              </a:r>
            </a:p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Loading digital wallets – bank linked transfers like Venmo &amp; PayPal</a:t>
              </a:r>
              <a:endParaRPr lang="en-US" sz="1350" dirty="0"/>
            </a:p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Crypto currency fiat on-ramps</a:t>
              </a:r>
            </a:p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Continued ISV pursuits with payment requirements</a:t>
              </a:r>
              <a:endParaRPr lang="en-US" sz="1200" dirty="0">
                <a:solidFill>
                  <a:srgbClr val="1A2C99"/>
                </a:solidFill>
                <a:latin typeface="DM Sans" pitchFamily="34" charset="0"/>
              </a:endParaRPr>
            </a:p>
            <a:p>
              <a:pPr marL="190500" indent="-190500">
                <a:lnSpc>
                  <a:spcPts val="1890"/>
                </a:lnSpc>
                <a:buSzPct val="100000"/>
                <a:buFontTx/>
                <a:buChar char="•"/>
              </a:pP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Any</a:t>
              </a:r>
              <a:r>
                <a:rPr lang="en-US" sz="1200" dirty="0">
                  <a:solidFill>
                    <a:srgbClr val="1A2C99"/>
                  </a:solidFill>
                  <a:latin typeface="DM Sans" pitchFamily="34" charset="0"/>
                </a:rPr>
                <a:t> </a:t>
              </a: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Merchant with a recurring payment requirement – utilities, mortgages, insurance – to name a few</a:t>
              </a:r>
              <a:endParaRPr lang="en-US" sz="1350" dirty="0"/>
            </a:p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endParaRPr lang="en-US" sz="1400" dirty="0">
                <a:solidFill>
                  <a:srgbClr val="1A2C99"/>
                </a:solidFill>
                <a:latin typeface="DM Sans" pitchFamily="34" charset="0"/>
              </a:endParaRPr>
            </a:p>
          </p:txBody>
        </p:sp>
        <p:sp>
          <p:nvSpPr>
            <p:cNvPr id="22" name="Text 3">
              <a:extLst>
                <a:ext uri="{FF2B5EF4-FFF2-40B4-BE49-F238E27FC236}">
                  <a16:creationId xmlns:a16="http://schemas.microsoft.com/office/drawing/2014/main" id="{3590155D-6514-C8CA-3011-D4A424584245}"/>
                </a:ext>
              </a:extLst>
            </p:cNvPr>
            <p:cNvSpPr/>
            <p:nvPr/>
          </p:nvSpPr>
          <p:spPr>
            <a:xfrm>
              <a:off x="4002771" y="480161"/>
              <a:ext cx="5058527" cy="1428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l">
                <a:lnSpc>
                  <a:spcPts val="1125"/>
                </a:lnSpc>
              </a:pPr>
              <a:r>
                <a:rPr lang="en-US" sz="900" b="1" kern="0" spc="240" dirty="0">
                  <a:solidFill>
                    <a:srgbClr val="5682F3"/>
                  </a:solidFill>
                  <a:latin typeface="DM Sans" pitchFamily="34" charset="0"/>
                  <a:ea typeface="DM Sans" pitchFamily="34" charset="-122"/>
                  <a:cs typeface="DM Sans" pitchFamily="34" charset="-120"/>
                </a:rPr>
                <a:t>Future Usio ACH Customers</a:t>
              </a:r>
              <a:endParaRPr lang="en-US" sz="900" dirty="0"/>
            </a:p>
          </p:txBody>
        </p:sp>
        <p:pic>
          <p:nvPicPr>
            <p:cNvPr id="23" name="Graphic 22" descr="Dollar with solid fill">
              <a:extLst>
                <a:ext uri="{FF2B5EF4-FFF2-40B4-BE49-F238E27FC236}">
                  <a16:creationId xmlns:a16="http://schemas.microsoft.com/office/drawing/2014/main" id="{71B96FB7-877A-45C9-CA51-A38B2C59E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78795" y="389610"/>
              <a:ext cx="323976" cy="323976"/>
            </a:xfrm>
            <a:prstGeom prst="rect">
              <a:avLst/>
            </a:prstGeom>
          </p:spPr>
        </p:pic>
      </p:grpSp>
      <p:pic>
        <p:nvPicPr>
          <p:cNvPr id="24" name="Graphic 23" descr="Dollar with solid fill">
            <a:extLst>
              <a:ext uri="{FF2B5EF4-FFF2-40B4-BE49-F238E27FC236}">
                <a16:creationId xmlns:a16="http://schemas.microsoft.com/office/drawing/2014/main" id="{C7CEDDFF-6FF8-EF3E-E2D5-69D60AD34C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8795" y="417582"/>
            <a:ext cx="323976" cy="29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03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6bd77363-9ef3-4891-b0da-c5563da7dade?pitch-bytes=549955&amp;pitch-content-type=image%2F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9228" y="3411899"/>
            <a:ext cx="5015137" cy="5015137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-1046"/>
            <a:ext cx="3333750" cy="5144455"/>
          </a:xfrm>
          <a:prstGeom prst="roundRect">
            <a:avLst>
              <a:gd name="adj" fmla="val -27429"/>
            </a:avLst>
          </a:prstGeom>
          <a:solidFill>
            <a:srgbClr val="1A2C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1"/>
          <p:cNvSpPr/>
          <p:nvPr/>
        </p:nvSpPr>
        <p:spPr>
          <a:xfrm>
            <a:off x="3810000" y="476250"/>
            <a:ext cx="4857750" cy="4392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b="1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Ubiquitous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payment option</a:t>
            </a:r>
            <a:endParaRPr lang="en-US" sz="1350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b="1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Low-cost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alternative to Credit &amp; Debit cards</a:t>
            </a:r>
            <a:endParaRPr lang="en-US" sz="1400" b="0" dirty="0">
              <a:solidFill>
                <a:srgbClr val="1A2C99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algn="l">
              <a:lnSpc>
                <a:spcPts val="1890"/>
              </a:lnSpc>
              <a:buSzPct val="100000"/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Usio has built a reputation of </a:t>
            </a:r>
            <a:r>
              <a:rPr lang="en-US" sz="1400" b="1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best-in-class support and Technology</a:t>
            </a:r>
            <a:endParaRPr lang="en-US" sz="1350" b="1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Very </a:t>
            </a:r>
            <a:r>
              <a:rPr lang="en-US" sz="1400" b="1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high margin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product (Louis loves this)</a:t>
            </a:r>
            <a:endParaRPr lang="en-US" sz="1400" b="0" dirty="0">
              <a:solidFill>
                <a:srgbClr val="1A2C99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endParaRPr lang="en-US" sz="1400" dirty="0">
              <a:solidFill>
                <a:srgbClr val="1A2C99"/>
              </a:solidFill>
              <a:latin typeface="DM Sans" pitchFamily="34" charset="0"/>
            </a:endParaRPr>
          </a:p>
          <a:p>
            <a:pPr marL="190500" indent="-190500">
              <a:lnSpc>
                <a:spcPts val="1890"/>
              </a:lnSpc>
              <a:buSzPct val="100000"/>
              <a:buFontTx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dirty="0" err="1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Usio’s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400" b="1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multiple bank sponsorships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and trust in the industry</a:t>
            </a:r>
            <a:endParaRPr lang="en-US" sz="1400" b="0" dirty="0">
              <a:solidFill>
                <a:srgbClr val="1A2C99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indent="-190500" algn="l">
              <a:lnSpc>
                <a:spcPts val="1890"/>
              </a:lnSpc>
              <a:buSzPct val="100000"/>
              <a:buChar char="☐"/>
            </a:pPr>
            <a:endParaRPr lang="en-US" sz="1400" b="1" dirty="0">
              <a:solidFill>
                <a:srgbClr val="5682F3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marR="0" lvl="0" indent="-190500" algn="l" defTabSz="914400" rtl="0" eaLnBrk="1" fontAlgn="auto" latinLnBrk="0" hangingPunct="1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☑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2C99"/>
                </a:solidFill>
                <a:effectLst/>
                <a:uLnTx/>
                <a:uFillTx/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Usio is one of a few </a:t>
            </a:r>
            <a:r>
              <a:rPr lang="en-US" sz="1400" b="1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Nacha Certified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providers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C99"/>
              </a:solidFill>
              <a:effectLst/>
              <a:uLnTx/>
              <a:uFillTx/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>
              <a:lnSpc>
                <a:spcPts val="1890"/>
              </a:lnSpc>
              <a:buSzPct val="100000"/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☐"/>
            </a:pPr>
            <a:endParaRPr lang="en-US" sz="1400" b="1" dirty="0">
              <a:solidFill>
                <a:srgbClr val="5682F3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6" name="Text 2"/>
          <p:cNvSpPr/>
          <p:nvPr/>
        </p:nvSpPr>
        <p:spPr>
          <a:xfrm>
            <a:off x="475755" y="2788876"/>
            <a:ext cx="2381250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Why Usio ACH?</a:t>
            </a:r>
            <a:endParaRPr lang="en-US" sz="3375" dirty="0"/>
          </a:p>
        </p:txBody>
      </p:sp>
      <p:pic>
        <p:nvPicPr>
          <p:cNvPr id="7" name="Image 1" descr="https://pitch-assets-ccb95893-de3f-4266-973c-20049231b248.s3.eu-west-1.amazonaws.com/344755af-b457-442c-bcb0-9584dda3ddd8?pitch-bytes=129134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4469" y="731434"/>
            <a:ext cx="2927159" cy="2057400"/>
          </a:xfrm>
          <a:prstGeom prst="rect">
            <a:avLst/>
          </a:prstGeom>
        </p:spPr>
      </p:pic>
      <p:pic>
        <p:nvPicPr>
          <p:cNvPr id="8" name="Image 2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75772" y="4666281"/>
            <a:ext cx="1017108" cy="35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24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gradFill>
          <a:gsLst>
            <a:gs pos="0">
              <a:srgbClr val="5682F3"/>
            </a:gs>
            <a:gs pos="100000">
              <a:srgbClr val="1731B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-1521" y="-1046"/>
            <a:ext cx="3333750" cy="5144455"/>
          </a:xfrm>
          <a:prstGeom prst="roundRect">
            <a:avLst>
              <a:gd name="adj" fmla="val -27429"/>
            </a:avLst>
          </a:prstGeom>
          <a:solidFill>
            <a:srgbClr val="1A2C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1"/>
          <p:cNvSpPr/>
          <p:nvPr/>
        </p:nvSpPr>
        <p:spPr>
          <a:xfrm>
            <a:off x="475755" y="2788876"/>
            <a:ext cx="2381250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</a:rPr>
              <a:t>Key Takeaways</a:t>
            </a:r>
            <a:endParaRPr lang="en-US" sz="3375" dirty="0"/>
          </a:p>
        </p:txBody>
      </p:sp>
      <p:pic>
        <p:nvPicPr>
          <p:cNvPr id="6" name="Image 1" descr="https://pitch-assets-ccb95893-de3f-4266-973c-20049231b248.s3.eu-west-1.amazonaws.com/f461de73-87a3-4aa2-80f4-8d2a59861872?pitch-bytes=399009&amp;pitch-content-type=image%2Fpng"/>
          <p:cNvPicPr>
            <a:picLocks noChangeAspect="1"/>
          </p:cNvPicPr>
          <p:nvPr/>
        </p:nvPicPr>
        <p:blipFill>
          <a:blip r:embed="rId3"/>
          <a:srcRect l="4754" t="14422" r="18646" b="20823"/>
          <a:stretch/>
        </p:blipFill>
        <p:spPr>
          <a:xfrm>
            <a:off x="475043" y="931325"/>
            <a:ext cx="2299209" cy="1621455"/>
          </a:xfrm>
          <a:prstGeom prst="rect">
            <a:avLst/>
          </a:prstGeom>
        </p:spPr>
      </p:pic>
      <p:pic>
        <p:nvPicPr>
          <p:cNvPr id="8" name="Image 2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5772" y="4680421"/>
            <a:ext cx="1017108" cy="3554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A1153E-7008-4E5C-10F8-CB8AFA6E4788}"/>
              </a:ext>
            </a:extLst>
          </p:cNvPr>
          <p:cNvSpPr txBox="1"/>
          <p:nvPr/>
        </p:nvSpPr>
        <p:spPr>
          <a:xfrm>
            <a:off x="3695803" y="173318"/>
            <a:ext cx="497242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You can spell ACH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It is a low cost, high margin product that every client should use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Usio is one of 11 or so third-party senders out of over 11,000 that is Nacha Certified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Usio has multiple ACH banking sponsors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Usio tech stack is second to none in the ACH space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Usio provides white glove onboarding and support services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682F3"/>
            </a:gs>
            <a:gs pos="100000">
              <a:srgbClr val="1731B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55ab56e1-1ecf-4eea-b28a-c0b7343c3123?pitch-bytes=329&amp;pitch-content-type=image%2Fsvg%2Bxml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41297" y="-1234454"/>
            <a:ext cx="6507652" cy="7605328"/>
          </a:xfrm>
          <a:prstGeom prst="rect">
            <a:avLst/>
          </a:prstGeom>
        </p:spPr>
      </p:pic>
      <p:pic>
        <p:nvPicPr>
          <p:cNvPr id="4" name="Image 1" descr="https://pitch-assets-ccb95893-de3f-4266-973c-20049231b248.s3.eu-west-1.amazonaws.com/2a8c3df0-6ce4-4a44-9dc4-08fe76265104?pitch-bytes=231&amp;pitch-content-type=image%2Fsvg%2Bxml"/>
          <p:cNvPicPr>
            <a:picLocks noChangeAspect="1"/>
          </p:cNvPicPr>
          <p:nvPr/>
        </p:nvPicPr>
        <p:blipFill>
          <a:blip r:embed="rId5">
            <a:alphaModFix amt="6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-1065025" y="-732014"/>
            <a:ext cx="3890319" cy="2685919"/>
          </a:xfrm>
          <a:prstGeom prst="rect">
            <a:avLst/>
          </a:prstGeom>
        </p:spPr>
      </p:pic>
      <p:pic>
        <p:nvPicPr>
          <p:cNvPr id="5" name="Image 2" descr="https://pitch-assets-ccb95893-de3f-4266-973c-20049231b248.s3.eu-west-1.amazonaws.com/3f755978-860a-49a5-ad4f-b7e357fa8539?pitch-bytes=9288&amp;pitch-content-type=image%2Fgif&amp;pitch-gifm=true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 rot="16200000">
            <a:off x="2127085" y="1234993"/>
            <a:ext cx="1905000" cy="1905000"/>
          </a:xfrm>
          <a:prstGeom prst="rect">
            <a:avLst/>
          </a:prstGeom>
        </p:spPr>
      </p:pic>
      <p:pic>
        <p:nvPicPr>
          <p:cNvPr id="6" name="Image 3" descr="https://pitch-assets-ccb95893-de3f-4266-973c-20049231b248.s3.eu-west-1.amazonaws.com/3f755978-860a-49a5-ad4f-b7e357fa8539?pitch-bytes=9288&amp;pitch-content-type=image%2Fgif&amp;pitch-gifm=true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 rot="5400000">
            <a:off x="5139499" y="1286200"/>
            <a:ext cx="1905000" cy="190500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475243" y="3949729"/>
            <a:ext cx="8191252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890"/>
              </a:lnSpc>
            </a:pPr>
            <a:endParaRPr lang="en-US" sz="1350" dirty="0"/>
          </a:p>
        </p:txBody>
      </p:sp>
      <p:sp>
        <p:nvSpPr>
          <p:cNvPr id="8" name="Text 1"/>
          <p:cNvSpPr/>
          <p:nvPr/>
        </p:nvSpPr>
        <p:spPr>
          <a:xfrm>
            <a:off x="476334" y="3371921"/>
            <a:ext cx="8191252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5BEB9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RTP Processing!</a:t>
            </a:r>
            <a:endParaRPr lang="en-US" sz="3375" dirty="0"/>
          </a:p>
        </p:txBody>
      </p:sp>
      <p:pic>
        <p:nvPicPr>
          <p:cNvPr id="9" name="Image 4" descr="https://pitch-assets-ccb95893-de3f-4266-973c-20049231b248.s3.eu-west-1.amazonaws.com/f4965418-f8af-4d4b-b998-c656f8899350?pitch-bytes=1657629&amp;pitch-content-type=image%2F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566122" y="1181068"/>
            <a:ext cx="2000250" cy="2000250"/>
          </a:xfrm>
          <a:prstGeom prst="rect">
            <a:avLst/>
          </a:prstGeom>
        </p:spPr>
      </p:pic>
      <p:pic>
        <p:nvPicPr>
          <p:cNvPr id="10" name="Image 5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475772" y="4675708"/>
            <a:ext cx="1017108" cy="35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335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0" y="-1046"/>
            <a:ext cx="3333750" cy="5144455"/>
          </a:xfrm>
          <a:prstGeom prst="roundRect">
            <a:avLst>
              <a:gd name="adj" fmla="val -27429"/>
            </a:avLst>
          </a:prstGeom>
          <a:solidFill>
            <a:srgbClr val="1A2C99"/>
          </a:solidFill>
          <a:ln/>
        </p:spPr>
        <p:txBody>
          <a:bodyPr/>
          <a:lstStyle/>
          <a:p>
            <a:endParaRPr lang="en-US" dirty="0"/>
          </a:p>
        </p:txBody>
      </p:sp>
      <p:pic>
        <p:nvPicPr>
          <p:cNvPr id="3" name="Image 0" descr="https://pitch-assets-ccb95893-de3f-4266-973c-20049231b248.s3.eu-west-1.amazonaws.com/6bd77363-9ef3-4891-b0da-c5563da7dade?pitch-bytes=549955&amp;pitch-content-type=image%2F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9228" y="3411899"/>
            <a:ext cx="5015137" cy="501513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810000" y="476250"/>
            <a:ext cx="4857750" cy="4392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RTP</a:t>
            </a: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(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Real Time Payments</a:t>
            </a: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) is an electronic network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that allows instant transfers between US bank accounts</a:t>
            </a: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endParaRPr lang="en-US" sz="1350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Launched in 2017</a:t>
            </a: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by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The Clearing House (relatively new to Usio as we just launched this year)</a:t>
            </a:r>
            <a:endParaRPr lang="en-US" sz="1400" b="0" dirty="0">
              <a:solidFill>
                <a:srgbClr val="1A2C99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algn="l">
              <a:lnSpc>
                <a:spcPts val="1890"/>
              </a:lnSpc>
              <a:buSzPct val="100000"/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Operates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24/7/365 – nights, weekends &amp; holidays</a:t>
            </a:r>
            <a:endParaRPr lang="en-US" sz="1350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Irrevocable: Once sent can’t be reversed</a:t>
            </a:r>
            <a:endParaRPr lang="en-US" sz="1350" dirty="0">
              <a:solidFill>
                <a:srgbClr val="1A2C99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1A2C99"/>
              </a:solidFill>
              <a:effectLst/>
              <a:uLnTx/>
              <a:uFillTx/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indent="-190500">
              <a:lnSpc>
                <a:spcPts val="1890"/>
              </a:lnSpc>
              <a:buSzPct val="100000"/>
              <a:buFontTx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Funds settle in seconds</a:t>
            </a:r>
            <a:endParaRPr lang="en-US" sz="1400" dirty="0">
              <a:solidFill>
                <a:srgbClr val="1A2C99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C99"/>
              </a:solidFill>
              <a:effectLst/>
              <a:uLnTx/>
              <a:uFillTx/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C99"/>
              </a:solidFill>
              <a:effectLst/>
              <a:uLnTx/>
              <a:uFillTx/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6" name="Text 2"/>
          <p:cNvSpPr/>
          <p:nvPr/>
        </p:nvSpPr>
        <p:spPr>
          <a:xfrm>
            <a:off x="68458" y="2788876"/>
            <a:ext cx="3193065" cy="888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</a:rPr>
              <a:t>What is RTP?</a:t>
            </a:r>
            <a:endParaRPr lang="en-US" sz="3375" dirty="0"/>
          </a:p>
        </p:txBody>
      </p:sp>
      <p:pic>
        <p:nvPicPr>
          <p:cNvPr id="7" name="Image 1" descr="https://pitch-assets-ccb95893-de3f-4266-973c-20049231b248.s3.eu-west-1.amazonaws.com/344755af-b457-442c-bcb0-9584dda3ddd8?pitch-bytes=129134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4469" y="731434"/>
            <a:ext cx="2927159" cy="2057400"/>
          </a:xfrm>
          <a:prstGeom prst="rect">
            <a:avLst/>
          </a:prstGeom>
        </p:spPr>
      </p:pic>
      <p:pic>
        <p:nvPicPr>
          <p:cNvPr id="8" name="Image 2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75772" y="4666281"/>
            <a:ext cx="1017108" cy="35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58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79da72b1-fedb-4562-91f9-31e46485a7a6?pitch-bytes=195852&amp;pitch-content-type=image%2Fpng"/>
          <p:cNvPicPr>
            <a:picLocks noChangeAspect="1"/>
          </p:cNvPicPr>
          <p:nvPr/>
        </p:nvPicPr>
        <p:blipFill>
          <a:blip r:embed="rId3"/>
          <a:srcRect l="10317" t="13097" r="23582" b="29880"/>
          <a:stretch/>
        </p:blipFill>
        <p:spPr>
          <a:xfrm>
            <a:off x="6760351" y="3648312"/>
            <a:ext cx="4430587" cy="293922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1521" y="-1046"/>
            <a:ext cx="3333750" cy="5144455"/>
          </a:xfrm>
          <a:prstGeom prst="roundRect">
            <a:avLst>
              <a:gd name="adj" fmla="val -27429"/>
            </a:avLst>
          </a:prstGeom>
          <a:solidFill>
            <a:srgbClr val="1A2C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2"/>
          <p:cNvSpPr/>
          <p:nvPr/>
        </p:nvSpPr>
        <p:spPr>
          <a:xfrm>
            <a:off x="475755" y="2788876"/>
            <a:ext cx="2381250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</a:rPr>
              <a:t>Usio RTP</a:t>
            </a:r>
            <a:r>
              <a:rPr lang="en-US" sz="3375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</a:rPr>
              <a:t> Things to Consider</a:t>
            </a:r>
            <a:endParaRPr lang="en-US" sz="3375" dirty="0"/>
          </a:p>
        </p:txBody>
      </p:sp>
      <p:pic>
        <p:nvPicPr>
          <p:cNvPr id="14" name="Image 1" descr="https://pitch-assets-ccb95893-de3f-4266-973c-20049231b248.s3.eu-west-1.amazonaws.com/79da72b1-fedb-4562-91f9-31e46485a7a6?pitch-bytes=195852&amp;pitch-content-type=image%2Fpng"/>
          <p:cNvPicPr>
            <a:picLocks noChangeAspect="1"/>
          </p:cNvPicPr>
          <p:nvPr/>
        </p:nvPicPr>
        <p:blipFill>
          <a:blip r:embed="rId3"/>
          <a:srcRect l="10317" t="13097" r="23582" b="29880"/>
          <a:stretch/>
        </p:blipFill>
        <p:spPr>
          <a:xfrm>
            <a:off x="571293" y="1031135"/>
            <a:ext cx="2196060" cy="1456852"/>
          </a:xfrm>
          <a:prstGeom prst="rect">
            <a:avLst/>
          </a:prstGeom>
        </p:spPr>
      </p:pic>
      <p:pic>
        <p:nvPicPr>
          <p:cNvPr id="15" name="Image 2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5772" y="4675708"/>
            <a:ext cx="1017108" cy="355438"/>
          </a:xfrm>
          <a:prstGeom prst="rect">
            <a:avLst/>
          </a:prstGeom>
        </p:spPr>
      </p:pic>
      <p:sp>
        <p:nvSpPr>
          <p:cNvPr id="25" name="Text 1">
            <a:extLst>
              <a:ext uri="{FF2B5EF4-FFF2-40B4-BE49-F238E27FC236}">
                <a16:creationId xmlns:a16="http://schemas.microsoft.com/office/drawing/2014/main" id="{5FF22DDF-EE48-D72B-B788-90C82BF873DC}"/>
              </a:ext>
            </a:extLst>
          </p:cNvPr>
          <p:cNvSpPr/>
          <p:nvPr/>
        </p:nvSpPr>
        <p:spPr>
          <a:xfrm>
            <a:off x="3810000" y="476250"/>
            <a:ext cx="4857750" cy="4392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b="1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Not 100% bank coverage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(I’ve read 350 banks participate. Small banks and FI’s will be slower to adopt)</a:t>
            </a:r>
            <a:endParaRPr lang="en-US" sz="1350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b="1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More expensive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than ACH</a:t>
            </a:r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C99"/>
              </a:solidFill>
              <a:effectLst/>
              <a:uLnTx/>
              <a:uFillTx/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indent="-190500">
              <a:lnSpc>
                <a:spcPts val="1890"/>
              </a:lnSpc>
              <a:buSzPct val="100000"/>
              <a:buFontTx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b="1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Push only</a:t>
            </a: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, even though there is an RFP (Request For Payment) option</a:t>
            </a:r>
            <a:endParaRPr lang="en-US" sz="1400" dirty="0">
              <a:solidFill>
                <a:srgbClr val="1A2C99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C99"/>
              </a:solidFill>
              <a:effectLst/>
              <a:uLnTx/>
              <a:uFillTx/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indent="-190500">
              <a:lnSpc>
                <a:spcPts val="1890"/>
              </a:lnSpc>
              <a:buSzPct val="100000"/>
              <a:buFontTx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All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transactions </a:t>
            </a:r>
            <a:r>
              <a:rPr lang="en-US" sz="1400" b="1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require pre-funding</a:t>
            </a:r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endParaRPr lang="en-US" sz="1400" dirty="0">
              <a:solidFill>
                <a:srgbClr val="1A2C99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indent="-190500">
              <a:lnSpc>
                <a:spcPts val="1890"/>
              </a:lnSpc>
              <a:buSzPct val="100000"/>
              <a:buFontTx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More expensive option to ACH Typically priced at $0.95 - $0.75</a:t>
            </a:r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C99"/>
              </a:solidFill>
              <a:effectLst/>
              <a:uLnTx/>
              <a:uFillTx/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>
              <a:lnSpc>
                <a:spcPts val="1890"/>
              </a:lnSpc>
              <a:buSzPct val="100000"/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☐"/>
            </a:pPr>
            <a:endParaRPr lang="en-US" sz="1400" b="1" dirty="0">
              <a:solidFill>
                <a:srgbClr val="5682F3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98448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79da72b1-fedb-4562-91f9-31e46485a7a6?pitch-bytes=195852&amp;pitch-content-type=image%2Fpng"/>
          <p:cNvPicPr>
            <a:picLocks noChangeAspect="1"/>
          </p:cNvPicPr>
          <p:nvPr/>
        </p:nvPicPr>
        <p:blipFill>
          <a:blip r:embed="rId3"/>
          <a:srcRect l="10317" t="13097" r="23582" b="29880"/>
          <a:stretch/>
        </p:blipFill>
        <p:spPr>
          <a:xfrm>
            <a:off x="6760351" y="3648312"/>
            <a:ext cx="4430587" cy="293922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1521" y="-1046"/>
            <a:ext cx="3333750" cy="5144455"/>
          </a:xfrm>
          <a:prstGeom prst="roundRect">
            <a:avLst>
              <a:gd name="adj" fmla="val -27429"/>
            </a:avLst>
          </a:prstGeom>
          <a:solidFill>
            <a:srgbClr val="1A2C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2"/>
          <p:cNvSpPr/>
          <p:nvPr/>
        </p:nvSpPr>
        <p:spPr>
          <a:xfrm>
            <a:off x="475755" y="2788876"/>
            <a:ext cx="2381250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</a:rPr>
              <a:t>Usio RTP</a:t>
            </a:r>
            <a:r>
              <a:rPr lang="en-US" sz="3375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</a:rPr>
              <a:t> Business</a:t>
            </a:r>
            <a:endParaRPr lang="en-US" sz="3375" dirty="0"/>
          </a:p>
        </p:txBody>
      </p:sp>
      <p:sp>
        <p:nvSpPr>
          <p:cNvPr id="8" name="Text 4"/>
          <p:cNvSpPr/>
          <p:nvPr/>
        </p:nvSpPr>
        <p:spPr>
          <a:xfrm>
            <a:off x="3810000" y="1619704"/>
            <a:ext cx="4857750" cy="72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890"/>
              </a:lnSpc>
              <a:buSzPct val="100000"/>
            </a:pPr>
            <a:endParaRPr lang="en-US" sz="1350" dirty="0"/>
          </a:p>
        </p:txBody>
      </p:sp>
      <p:pic>
        <p:nvPicPr>
          <p:cNvPr id="14" name="Image 1" descr="https://pitch-assets-ccb95893-de3f-4266-973c-20049231b248.s3.eu-west-1.amazonaws.com/79da72b1-fedb-4562-91f9-31e46485a7a6?pitch-bytes=195852&amp;pitch-content-type=image%2Fpng"/>
          <p:cNvPicPr>
            <a:picLocks noChangeAspect="1"/>
          </p:cNvPicPr>
          <p:nvPr/>
        </p:nvPicPr>
        <p:blipFill>
          <a:blip r:embed="rId3"/>
          <a:srcRect l="10317" t="13097" r="23582" b="29880"/>
          <a:stretch/>
        </p:blipFill>
        <p:spPr>
          <a:xfrm>
            <a:off x="571293" y="1031135"/>
            <a:ext cx="2196060" cy="1456852"/>
          </a:xfrm>
          <a:prstGeom prst="rect">
            <a:avLst/>
          </a:prstGeom>
        </p:spPr>
      </p:pic>
      <p:pic>
        <p:nvPicPr>
          <p:cNvPr id="15" name="Image 2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5772" y="4675708"/>
            <a:ext cx="1017108" cy="355438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5DD3180-FA23-5A79-7F50-B44A5776DA6D}"/>
              </a:ext>
            </a:extLst>
          </p:cNvPr>
          <p:cNvGrpSpPr/>
          <p:nvPr/>
        </p:nvGrpSpPr>
        <p:grpSpPr>
          <a:xfrm>
            <a:off x="3810495" y="494716"/>
            <a:ext cx="5250803" cy="1698385"/>
            <a:chOff x="3810495" y="480161"/>
            <a:chExt cx="5250803" cy="1471614"/>
          </a:xfrm>
        </p:grpSpPr>
        <p:sp>
          <p:nvSpPr>
            <p:cNvPr id="5" name="Text 1"/>
            <p:cNvSpPr/>
            <p:nvPr/>
          </p:nvSpPr>
          <p:spPr>
            <a:xfrm>
              <a:off x="3810495" y="668835"/>
              <a:ext cx="5058526" cy="12829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Subprime lenders – State &amp; Tribal lenders</a:t>
              </a:r>
            </a:p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Funding loans</a:t>
              </a:r>
            </a:p>
          </p:txBody>
        </p:sp>
        <p:sp>
          <p:nvSpPr>
            <p:cNvPr id="7" name="Text 3"/>
            <p:cNvSpPr/>
            <p:nvPr/>
          </p:nvSpPr>
          <p:spPr>
            <a:xfrm>
              <a:off x="4002771" y="480161"/>
              <a:ext cx="5058527" cy="1428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l">
                <a:lnSpc>
                  <a:spcPts val="1125"/>
                </a:lnSpc>
              </a:pPr>
              <a:r>
                <a:rPr lang="en-US" sz="900" b="1" kern="0" spc="240" dirty="0">
                  <a:solidFill>
                    <a:srgbClr val="5682F3"/>
                  </a:solidFill>
                  <a:latin typeface="DM Sans" pitchFamily="34" charset="0"/>
                  <a:ea typeface="DM Sans" pitchFamily="34" charset="-122"/>
                  <a:cs typeface="DM Sans" pitchFamily="34" charset="-120"/>
                </a:rPr>
                <a:t>Usio Primary RTP Customers TODAY</a:t>
              </a:r>
              <a:endParaRPr lang="en-US" sz="9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DA6D25F-0B24-B440-2DCC-03095A7605F0}"/>
              </a:ext>
            </a:extLst>
          </p:cNvPr>
          <p:cNvGrpSpPr/>
          <p:nvPr/>
        </p:nvGrpSpPr>
        <p:grpSpPr>
          <a:xfrm>
            <a:off x="3678795" y="1852180"/>
            <a:ext cx="5382503" cy="1320970"/>
            <a:chOff x="3678795" y="389610"/>
            <a:chExt cx="5382503" cy="1451301"/>
          </a:xfrm>
        </p:grpSpPr>
        <p:sp>
          <p:nvSpPr>
            <p:cNvPr id="21" name="Text 1">
              <a:extLst>
                <a:ext uri="{FF2B5EF4-FFF2-40B4-BE49-F238E27FC236}">
                  <a16:creationId xmlns:a16="http://schemas.microsoft.com/office/drawing/2014/main" id="{BDE7349C-FEB5-216B-7E8E-374FB219ABEE}"/>
                </a:ext>
              </a:extLst>
            </p:cNvPr>
            <p:cNvSpPr/>
            <p:nvPr/>
          </p:nvSpPr>
          <p:spPr>
            <a:xfrm>
              <a:off x="3810495" y="668835"/>
              <a:ext cx="5058526" cy="117207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Disbursement opportunities including escheatment </a:t>
              </a:r>
            </a:p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Accounts Payable ISV’s with frequent vendor payments</a:t>
              </a:r>
              <a:endParaRPr lang="en-US" sz="1350" dirty="0"/>
            </a:p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On Demand pay for Gig workers</a:t>
              </a:r>
            </a:p>
            <a:p>
              <a:pPr marL="190500" indent="-190500">
                <a:lnSpc>
                  <a:spcPts val="1890"/>
                </a:lnSpc>
                <a:buSzPct val="100000"/>
                <a:buFontTx/>
                <a:buChar char="•"/>
              </a:pP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Clients with frequent funding requirements like (</a:t>
              </a:r>
              <a:r>
                <a:rPr lang="en-US" sz="1400" dirty="0" err="1">
                  <a:solidFill>
                    <a:srgbClr val="1A2C99"/>
                  </a:solidFill>
                  <a:latin typeface="DM Sans" pitchFamily="34" charset="0"/>
                </a:rPr>
                <a:t>ClassWallet</a:t>
              </a:r>
              <a:r>
                <a:rPr lang="en-US" sz="1400" dirty="0">
                  <a:solidFill>
                    <a:srgbClr val="1A2C99"/>
                  </a:solidFill>
                  <a:latin typeface="DM Sans" pitchFamily="34" charset="0"/>
                </a:rPr>
                <a:t>)</a:t>
              </a:r>
            </a:p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endParaRPr lang="en-US" sz="1400" dirty="0">
                <a:solidFill>
                  <a:srgbClr val="1A2C99"/>
                </a:solidFill>
                <a:latin typeface="DM Sans" pitchFamily="34" charset="0"/>
              </a:endParaRPr>
            </a:p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endParaRPr lang="en-US" sz="1350" dirty="0"/>
            </a:p>
            <a:p>
              <a:pPr marL="190500" indent="-190500" algn="l">
                <a:lnSpc>
                  <a:spcPts val="1890"/>
                </a:lnSpc>
                <a:buSzPct val="100000"/>
                <a:buChar char="•"/>
              </a:pPr>
              <a:endParaRPr lang="en-US" sz="1400" dirty="0">
                <a:solidFill>
                  <a:srgbClr val="1A2C99"/>
                </a:solidFill>
                <a:latin typeface="DM Sans" pitchFamily="34" charset="0"/>
              </a:endParaRPr>
            </a:p>
          </p:txBody>
        </p:sp>
        <p:sp>
          <p:nvSpPr>
            <p:cNvPr id="22" name="Text 3">
              <a:extLst>
                <a:ext uri="{FF2B5EF4-FFF2-40B4-BE49-F238E27FC236}">
                  <a16:creationId xmlns:a16="http://schemas.microsoft.com/office/drawing/2014/main" id="{3590155D-6514-C8CA-3011-D4A424584245}"/>
                </a:ext>
              </a:extLst>
            </p:cNvPr>
            <p:cNvSpPr/>
            <p:nvPr/>
          </p:nvSpPr>
          <p:spPr>
            <a:xfrm>
              <a:off x="4002771" y="480161"/>
              <a:ext cx="5058527" cy="1428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l">
                <a:lnSpc>
                  <a:spcPts val="1125"/>
                </a:lnSpc>
              </a:pPr>
              <a:r>
                <a:rPr lang="en-US" sz="900" b="1" kern="0" spc="240" dirty="0">
                  <a:solidFill>
                    <a:srgbClr val="5682F3"/>
                  </a:solidFill>
                  <a:latin typeface="DM Sans" pitchFamily="34" charset="0"/>
                  <a:ea typeface="DM Sans" pitchFamily="34" charset="-122"/>
                  <a:cs typeface="DM Sans" pitchFamily="34" charset="-120"/>
                </a:rPr>
                <a:t>Future Usio ACH Customers</a:t>
              </a:r>
              <a:endParaRPr lang="en-US" sz="900" dirty="0"/>
            </a:p>
          </p:txBody>
        </p:sp>
        <p:pic>
          <p:nvPicPr>
            <p:cNvPr id="23" name="Graphic 22" descr="Dollar with solid fill">
              <a:extLst>
                <a:ext uri="{FF2B5EF4-FFF2-40B4-BE49-F238E27FC236}">
                  <a16:creationId xmlns:a16="http://schemas.microsoft.com/office/drawing/2014/main" id="{71B96FB7-877A-45C9-CA51-A38B2C59E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78795" y="389610"/>
              <a:ext cx="323976" cy="323976"/>
            </a:xfrm>
            <a:prstGeom prst="rect">
              <a:avLst/>
            </a:prstGeom>
          </p:spPr>
        </p:pic>
      </p:grpSp>
      <p:pic>
        <p:nvPicPr>
          <p:cNvPr id="24" name="Graphic 23" descr="Dollar with solid fill">
            <a:extLst>
              <a:ext uri="{FF2B5EF4-FFF2-40B4-BE49-F238E27FC236}">
                <a16:creationId xmlns:a16="http://schemas.microsoft.com/office/drawing/2014/main" id="{C7CEDDFF-6FF8-EF3E-E2D5-69D60AD34C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8795" y="417582"/>
            <a:ext cx="323976" cy="29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34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6bd77363-9ef3-4891-b0da-c5563da7dade?pitch-bytes=549955&amp;pitch-content-type=image%2F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9228" y="3411899"/>
            <a:ext cx="5015137" cy="5015137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-1046"/>
            <a:ext cx="3333750" cy="5144455"/>
          </a:xfrm>
          <a:prstGeom prst="roundRect">
            <a:avLst>
              <a:gd name="adj" fmla="val -27429"/>
            </a:avLst>
          </a:prstGeom>
          <a:solidFill>
            <a:srgbClr val="1A2C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1"/>
          <p:cNvSpPr/>
          <p:nvPr/>
        </p:nvSpPr>
        <p:spPr>
          <a:xfrm>
            <a:off x="3810000" y="476250"/>
            <a:ext cx="4857750" cy="4392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Demonstrates </a:t>
            </a:r>
            <a:r>
              <a:rPr lang="en-US" sz="1400" b="0" dirty="0" err="1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Usio’s</a:t>
            </a: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commitment to cutting edge payment solutions</a:t>
            </a:r>
            <a:endParaRPr lang="en-US" sz="1350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Lower cost funding option compared to PinLess Debit for our lenders to instantly fund loans (downside is coverage)</a:t>
            </a:r>
            <a:endParaRPr lang="en-US" sz="1400" b="0" dirty="0">
              <a:solidFill>
                <a:srgbClr val="1A2C99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algn="l">
              <a:lnSpc>
                <a:spcPts val="1890"/>
              </a:lnSpc>
              <a:buSzPct val="100000"/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Usio has built a reputation of best-in-class support and Technology for all products</a:t>
            </a:r>
            <a:endParaRPr lang="en-US" sz="1350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Access via our API 2.0 with different end point – makes for easy integration for our clients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C99"/>
              </a:solidFill>
              <a:effectLst/>
              <a:uLnTx/>
              <a:uFillTx/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>
              <a:lnSpc>
                <a:spcPts val="1890"/>
              </a:lnSpc>
              <a:buSzPct val="100000"/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☐"/>
            </a:pPr>
            <a:endParaRPr lang="en-US" sz="1400" b="1" dirty="0">
              <a:solidFill>
                <a:srgbClr val="5682F3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6" name="Text 2"/>
          <p:cNvSpPr/>
          <p:nvPr/>
        </p:nvSpPr>
        <p:spPr>
          <a:xfrm>
            <a:off x="475755" y="2788876"/>
            <a:ext cx="2381250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Why Usio RTP?</a:t>
            </a:r>
            <a:endParaRPr lang="en-US" sz="3375" dirty="0"/>
          </a:p>
        </p:txBody>
      </p:sp>
      <p:pic>
        <p:nvPicPr>
          <p:cNvPr id="7" name="Image 1" descr="https://pitch-assets-ccb95893-de3f-4266-973c-20049231b248.s3.eu-west-1.amazonaws.com/344755af-b457-442c-bcb0-9584dda3ddd8?pitch-bytes=129134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4469" y="731434"/>
            <a:ext cx="2927159" cy="2057400"/>
          </a:xfrm>
          <a:prstGeom prst="rect">
            <a:avLst/>
          </a:prstGeom>
        </p:spPr>
      </p:pic>
      <p:pic>
        <p:nvPicPr>
          <p:cNvPr id="8" name="Image 2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75772" y="4666281"/>
            <a:ext cx="1017108" cy="35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584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682F3"/>
            </a:gs>
            <a:gs pos="100000">
              <a:srgbClr val="1731B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-1521" y="-1046"/>
            <a:ext cx="3333750" cy="5144455"/>
          </a:xfrm>
          <a:prstGeom prst="roundRect">
            <a:avLst>
              <a:gd name="adj" fmla="val -27429"/>
            </a:avLst>
          </a:prstGeom>
          <a:solidFill>
            <a:srgbClr val="1A2C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1"/>
          <p:cNvSpPr/>
          <p:nvPr/>
        </p:nvSpPr>
        <p:spPr>
          <a:xfrm>
            <a:off x="475755" y="2788876"/>
            <a:ext cx="2381250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</a:rPr>
              <a:t>Key Takeaways</a:t>
            </a:r>
            <a:endParaRPr lang="en-US" sz="3375" dirty="0"/>
          </a:p>
        </p:txBody>
      </p:sp>
      <p:pic>
        <p:nvPicPr>
          <p:cNvPr id="6" name="Image 1" descr="https://pitch-assets-ccb95893-de3f-4266-973c-20049231b248.s3.eu-west-1.amazonaws.com/f461de73-87a3-4aa2-80f4-8d2a59861872?pitch-bytes=399009&amp;pitch-content-type=image%2Fpng"/>
          <p:cNvPicPr>
            <a:picLocks noChangeAspect="1"/>
          </p:cNvPicPr>
          <p:nvPr/>
        </p:nvPicPr>
        <p:blipFill>
          <a:blip r:embed="rId3"/>
          <a:srcRect l="4754" t="14422" r="18646" b="20823"/>
          <a:stretch/>
        </p:blipFill>
        <p:spPr>
          <a:xfrm>
            <a:off x="475043" y="931325"/>
            <a:ext cx="2299209" cy="1621455"/>
          </a:xfrm>
          <a:prstGeom prst="rect">
            <a:avLst/>
          </a:prstGeom>
        </p:spPr>
      </p:pic>
      <p:pic>
        <p:nvPicPr>
          <p:cNvPr id="8" name="Image 2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5772" y="4680421"/>
            <a:ext cx="1017108" cy="3554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A1153E-7008-4E5C-10F8-CB8AFA6E4788}"/>
              </a:ext>
            </a:extLst>
          </p:cNvPr>
          <p:cNvSpPr txBox="1"/>
          <p:nvPr/>
        </p:nvSpPr>
        <p:spPr>
          <a:xfrm>
            <a:off x="3695803" y="173318"/>
            <a:ext cx="497242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You can spell RTP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It is a lower cost, good margin product that will continue to gain market share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Customers are already familiar with API 2.0 and this is easy to add as an option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Usio has a single bank sponsor for RTP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Could help business with cash flow, allowing payments at the last minute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Usio provides white glove onboarding and support services </a:t>
            </a:r>
          </a:p>
        </p:txBody>
      </p:sp>
    </p:spTree>
    <p:extLst>
      <p:ext uri="{BB962C8B-B14F-4D97-AF65-F5344CB8AC3E}">
        <p14:creationId xmlns:p14="http://schemas.microsoft.com/office/powerpoint/2010/main" val="2907885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682F3"/>
            </a:gs>
            <a:gs pos="100000">
              <a:srgbClr val="1731B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55ab56e1-1ecf-4eea-b28a-c0b7343c3123?pitch-bytes=329&amp;pitch-content-type=image%2Fsvg%2Bxml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41297" y="-1234454"/>
            <a:ext cx="6507652" cy="7605328"/>
          </a:xfrm>
          <a:prstGeom prst="rect">
            <a:avLst/>
          </a:prstGeom>
        </p:spPr>
      </p:pic>
      <p:pic>
        <p:nvPicPr>
          <p:cNvPr id="4" name="Image 1" descr="https://pitch-assets-ccb95893-de3f-4266-973c-20049231b248.s3.eu-west-1.amazonaws.com/2a8c3df0-6ce4-4a44-9dc4-08fe76265104?pitch-bytes=231&amp;pitch-content-type=image%2Fsvg%2Bxml"/>
          <p:cNvPicPr>
            <a:picLocks noChangeAspect="1"/>
          </p:cNvPicPr>
          <p:nvPr/>
        </p:nvPicPr>
        <p:blipFill>
          <a:blip r:embed="rId5">
            <a:alphaModFix amt="6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-1065025" y="-732014"/>
            <a:ext cx="3890319" cy="2685919"/>
          </a:xfrm>
          <a:prstGeom prst="rect">
            <a:avLst/>
          </a:prstGeom>
        </p:spPr>
      </p:pic>
      <p:pic>
        <p:nvPicPr>
          <p:cNvPr id="5" name="Image 2" descr="https://pitch-assets-ccb95893-de3f-4266-973c-20049231b248.s3.eu-west-1.amazonaws.com/3f755978-860a-49a5-ad4f-b7e357fa8539?pitch-bytes=9288&amp;pitch-content-type=image%2Fgif&amp;pitch-gifm=true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 rot="16200000">
            <a:off x="2127085" y="1234993"/>
            <a:ext cx="1905000" cy="1905000"/>
          </a:xfrm>
          <a:prstGeom prst="rect">
            <a:avLst/>
          </a:prstGeom>
        </p:spPr>
      </p:pic>
      <p:pic>
        <p:nvPicPr>
          <p:cNvPr id="6" name="Image 3" descr="https://pitch-assets-ccb95893-de3f-4266-973c-20049231b248.s3.eu-west-1.amazonaws.com/3f755978-860a-49a5-ad4f-b7e357fa8539?pitch-bytes=9288&amp;pitch-content-type=image%2Fgif&amp;pitch-gifm=true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 rot="5400000">
            <a:off x="5139499" y="1286200"/>
            <a:ext cx="1905000" cy="190500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475243" y="3949729"/>
            <a:ext cx="8191252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890"/>
              </a:lnSpc>
            </a:pPr>
            <a:endParaRPr lang="en-US" sz="1350" dirty="0"/>
          </a:p>
        </p:txBody>
      </p:sp>
      <p:sp>
        <p:nvSpPr>
          <p:cNvPr id="8" name="Text 1"/>
          <p:cNvSpPr/>
          <p:nvPr/>
        </p:nvSpPr>
        <p:spPr>
          <a:xfrm>
            <a:off x="476334" y="3371921"/>
            <a:ext cx="8191252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5BEB9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RCC Processing!</a:t>
            </a:r>
            <a:endParaRPr lang="en-US" sz="3375" dirty="0"/>
          </a:p>
        </p:txBody>
      </p:sp>
      <p:pic>
        <p:nvPicPr>
          <p:cNvPr id="9" name="Image 4" descr="https://pitch-assets-ccb95893-de3f-4266-973c-20049231b248.s3.eu-west-1.amazonaws.com/f4965418-f8af-4d4b-b998-c656f8899350?pitch-bytes=1657629&amp;pitch-content-type=image%2F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566122" y="1181068"/>
            <a:ext cx="2000250" cy="2000250"/>
          </a:xfrm>
          <a:prstGeom prst="rect">
            <a:avLst/>
          </a:prstGeom>
        </p:spPr>
      </p:pic>
      <p:pic>
        <p:nvPicPr>
          <p:cNvPr id="10" name="Image 5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475772" y="4675708"/>
            <a:ext cx="1017108" cy="35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74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0" y="-1046"/>
            <a:ext cx="3333750" cy="5144455"/>
          </a:xfrm>
          <a:prstGeom prst="roundRect">
            <a:avLst>
              <a:gd name="adj" fmla="val -27429"/>
            </a:avLst>
          </a:prstGeom>
          <a:solidFill>
            <a:srgbClr val="1A2C99"/>
          </a:solidFill>
          <a:ln/>
        </p:spPr>
        <p:txBody>
          <a:bodyPr/>
          <a:lstStyle/>
          <a:p>
            <a:endParaRPr lang="en-US" dirty="0"/>
          </a:p>
        </p:txBody>
      </p:sp>
      <p:pic>
        <p:nvPicPr>
          <p:cNvPr id="3" name="Image 0" descr="https://pitch-assets-ccb95893-de3f-4266-973c-20049231b248.s3.eu-west-1.amazonaws.com/6bd77363-9ef3-4891-b0da-c5563da7dade?pitch-bytes=549955&amp;pitch-content-type=image%2F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9228" y="3411899"/>
            <a:ext cx="5015137" cy="501513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810000" y="476250"/>
            <a:ext cx="4857750" cy="4392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RCC</a:t>
            </a: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(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Remote Check Capture</a:t>
            </a: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)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lets businesses </a:t>
            </a:r>
            <a:r>
              <a:rPr lang="en-US" sz="1400" b="1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initiate a check payment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from a customer account </a:t>
            </a:r>
            <a:r>
              <a:rPr lang="en-US" sz="1400" b="1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without a physical check</a:t>
            </a:r>
            <a:endParaRPr lang="en-US" sz="1350" b="1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Customers authorize the transaction verbally or in writing</a:t>
            </a:r>
            <a:endParaRPr lang="en-US" sz="1400" b="0" dirty="0">
              <a:solidFill>
                <a:srgbClr val="1A2C99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algn="l">
              <a:lnSpc>
                <a:spcPts val="1890"/>
              </a:lnSpc>
              <a:buSzPct val="100000"/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Usio physically creates a digital check image for storage (output services)</a:t>
            </a:r>
            <a:endParaRPr lang="en-US" sz="1350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For collections, RCC is a lifesaver. It simplifies one-time recoveries and reduces excuses or delays from customers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C99"/>
              </a:solidFill>
              <a:effectLst/>
              <a:uLnTx/>
              <a:uFillTx/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>
              <a:lnSpc>
                <a:spcPts val="1890"/>
              </a:lnSpc>
              <a:buSzPct val="100000"/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☐"/>
            </a:pPr>
            <a:endParaRPr lang="en-US" sz="1400" b="1" dirty="0">
              <a:solidFill>
                <a:srgbClr val="5682F3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6" name="Text 2"/>
          <p:cNvSpPr/>
          <p:nvPr/>
        </p:nvSpPr>
        <p:spPr>
          <a:xfrm>
            <a:off x="68458" y="2788876"/>
            <a:ext cx="3193065" cy="888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</a:rPr>
              <a:t>What is RCC?</a:t>
            </a:r>
            <a:endParaRPr lang="en-US" sz="3375" dirty="0"/>
          </a:p>
        </p:txBody>
      </p:sp>
      <p:pic>
        <p:nvPicPr>
          <p:cNvPr id="7" name="Image 1" descr="https://pitch-assets-ccb95893-de3f-4266-973c-20049231b248.s3.eu-west-1.amazonaws.com/344755af-b457-442c-bcb0-9584dda3ddd8?pitch-bytes=129134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4469" y="731434"/>
            <a:ext cx="2927159" cy="2057400"/>
          </a:xfrm>
          <a:prstGeom prst="rect">
            <a:avLst/>
          </a:prstGeom>
        </p:spPr>
      </p:pic>
      <p:pic>
        <p:nvPicPr>
          <p:cNvPr id="8" name="Image 2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75772" y="4666281"/>
            <a:ext cx="1017108" cy="35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556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79da72b1-fedb-4562-91f9-31e46485a7a6?pitch-bytes=195852&amp;pitch-content-type=image%2Fpng"/>
          <p:cNvPicPr>
            <a:picLocks noChangeAspect="1"/>
          </p:cNvPicPr>
          <p:nvPr/>
        </p:nvPicPr>
        <p:blipFill>
          <a:blip r:embed="rId3"/>
          <a:srcRect l="10317" t="13097" r="23582" b="29880"/>
          <a:stretch/>
        </p:blipFill>
        <p:spPr>
          <a:xfrm>
            <a:off x="6760351" y="3648312"/>
            <a:ext cx="4430587" cy="293922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1521" y="-1046"/>
            <a:ext cx="3333750" cy="5144455"/>
          </a:xfrm>
          <a:prstGeom prst="roundRect">
            <a:avLst>
              <a:gd name="adj" fmla="val -27429"/>
            </a:avLst>
          </a:prstGeom>
          <a:solidFill>
            <a:srgbClr val="1A2C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2"/>
          <p:cNvSpPr/>
          <p:nvPr/>
        </p:nvSpPr>
        <p:spPr>
          <a:xfrm>
            <a:off x="475755" y="2788876"/>
            <a:ext cx="2381250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</a:rPr>
              <a:t>Usio RCC</a:t>
            </a:r>
            <a:r>
              <a:rPr lang="en-US" sz="3375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</a:rPr>
              <a:t> Things to Consider</a:t>
            </a:r>
            <a:endParaRPr lang="en-US" sz="3375" dirty="0"/>
          </a:p>
        </p:txBody>
      </p:sp>
      <p:pic>
        <p:nvPicPr>
          <p:cNvPr id="14" name="Image 1" descr="https://pitch-assets-ccb95893-de3f-4266-973c-20049231b248.s3.eu-west-1.amazonaws.com/79da72b1-fedb-4562-91f9-31e46485a7a6?pitch-bytes=195852&amp;pitch-content-type=image%2Fpng"/>
          <p:cNvPicPr>
            <a:picLocks noChangeAspect="1"/>
          </p:cNvPicPr>
          <p:nvPr/>
        </p:nvPicPr>
        <p:blipFill>
          <a:blip r:embed="rId3"/>
          <a:srcRect l="10317" t="13097" r="23582" b="29880"/>
          <a:stretch/>
        </p:blipFill>
        <p:spPr>
          <a:xfrm>
            <a:off x="571293" y="1031135"/>
            <a:ext cx="2196060" cy="1456852"/>
          </a:xfrm>
          <a:prstGeom prst="rect">
            <a:avLst/>
          </a:prstGeom>
        </p:spPr>
      </p:pic>
      <p:pic>
        <p:nvPicPr>
          <p:cNvPr id="15" name="Image 2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5772" y="4675708"/>
            <a:ext cx="1017108" cy="355438"/>
          </a:xfrm>
          <a:prstGeom prst="rect">
            <a:avLst/>
          </a:prstGeom>
        </p:spPr>
      </p:pic>
      <p:sp>
        <p:nvSpPr>
          <p:cNvPr id="25" name="Text 1">
            <a:extLst>
              <a:ext uri="{FF2B5EF4-FFF2-40B4-BE49-F238E27FC236}">
                <a16:creationId xmlns:a16="http://schemas.microsoft.com/office/drawing/2014/main" id="{5FF22DDF-EE48-D72B-B788-90C82BF873DC}"/>
              </a:ext>
            </a:extLst>
          </p:cNvPr>
          <p:cNvSpPr/>
          <p:nvPr/>
        </p:nvSpPr>
        <p:spPr>
          <a:xfrm>
            <a:off x="3810000" y="476250"/>
            <a:ext cx="4857750" cy="4392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Typical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RCC pricing ranges from $0.50 to $1.00</a:t>
            </a:r>
            <a:endParaRPr lang="en-US" sz="1350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b="1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Returns</a:t>
            </a: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typical pricing $2.50 for normal returns &amp; $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7</a:t>
            </a: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.50 for Unauthorized returns</a:t>
            </a:r>
          </a:p>
          <a:p>
            <a:pPr marL="647700" lvl="1" indent="-190500">
              <a:lnSpc>
                <a:spcPts val="1890"/>
              </a:lnSpc>
              <a:buSzPct val="100000"/>
              <a:buChar char="☑"/>
            </a:pP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Returns are typically very high with RCC and are high margin not subject to Nacha regs</a:t>
            </a:r>
          </a:p>
          <a:p>
            <a:pPr>
              <a:lnSpc>
                <a:spcPts val="1890"/>
              </a:lnSpc>
              <a:buSzPct val="100000"/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Almost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exclusively used by our sub-prime lenders that have gotten into trouble with ACH returns</a:t>
            </a:r>
            <a:endParaRPr lang="en-US" sz="1400" b="0" dirty="0">
              <a:solidFill>
                <a:srgbClr val="1A2C99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endParaRPr lang="en-US" sz="1400" dirty="0">
              <a:solidFill>
                <a:srgbClr val="1A2C99"/>
              </a:solidFill>
              <a:latin typeface="DM Sans" pitchFamily="34" charset="0"/>
            </a:endParaRPr>
          </a:p>
          <a:p>
            <a:pPr marL="190500" indent="-190500">
              <a:lnSpc>
                <a:spcPts val="1890"/>
              </a:lnSpc>
              <a:buSzPct val="100000"/>
              <a:buFontTx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Currently w</a:t>
            </a: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 have one bank spon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sor for RCC</a:t>
            </a:r>
            <a:endParaRPr lang="en-US" sz="1400" b="0" dirty="0">
              <a:solidFill>
                <a:srgbClr val="1A2C99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indent="-190500" algn="l">
              <a:lnSpc>
                <a:spcPts val="1890"/>
              </a:lnSpc>
              <a:buSzPct val="100000"/>
              <a:buChar char="☐"/>
            </a:pPr>
            <a:endParaRPr lang="en-US" sz="1400" b="1" dirty="0">
              <a:solidFill>
                <a:srgbClr val="5682F3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marR="0" lvl="0" indent="-190500" algn="l" defTabSz="914400" rtl="0" eaLnBrk="1" fontAlgn="auto" latinLnBrk="0" hangingPunct="1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☑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2C99"/>
                </a:solidFill>
                <a:effectLst/>
                <a:uLnTx/>
                <a:uFillTx/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Merchants must retain record of Authorization for 2 years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C99"/>
              </a:solidFill>
              <a:effectLst/>
              <a:uLnTx/>
              <a:uFillTx/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>
              <a:lnSpc>
                <a:spcPts val="1890"/>
              </a:lnSpc>
              <a:buSzPct val="100000"/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☐"/>
            </a:pPr>
            <a:endParaRPr lang="en-US" sz="1400" b="1" dirty="0">
              <a:solidFill>
                <a:srgbClr val="5682F3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19557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6bd77363-9ef3-4891-b0da-c5563da7dade?pitch-bytes=549955&amp;pitch-content-type=image%2F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9228" y="3411899"/>
            <a:ext cx="5015137" cy="5015137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-1046"/>
            <a:ext cx="3333750" cy="5144455"/>
          </a:xfrm>
          <a:prstGeom prst="roundRect">
            <a:avLst>
              <a:gd name="adj" fmla="val -27429"/>
            </a:avLst>
          </a:prstGeom>
          <a:solidFill>
            <a:srgbClr val="1A2C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1"/>
          <p:cNvSpPr/>
          <p:nvPr/>
        </p:nvSpPr>
        <p:spPr>
          <a:xfrm>
            <a:off x="3810000" y="476250"/>
            <a:ext cx="4857750" cy="4392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Excellent last resort for collections</a:t>
            </a:r>
            <a:endParaRPr lang="en-US" sz="1350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Single API 2.0 makes integration a breeze</a:t>
            </a:r>
            <a:endParaRPr lang="en-US" sz="1400" b="0" dirty="0">
              <a:solidFill>
                <a:srgbClr val="1A2C99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algn="l">
              <a:lnSpc>
                <a:spcPts val="1890"/>
              </a:lnSpc>
              <a:buSzPct val="100000"/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Usio best-in-class support and technology</a:t>
            </a:r>
            <a:endParaRPr lang="en-US" sz="1350" dirty="0"/>
          </a:p>
          <a:p>
            <a:pPr algn="l">
              <a:lnSpc>
                <a:spcPts val="1890"/>
              </a:lnSpc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r>
              <a:rPr lang="en-US" sz="1400" b="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🤑 Not many of our competitors offer </a:t>
            </a:r>
            <a:r>
              <a:rPr lang="en-US" sz="1400" dirty="0">
                <a:solidFill>
                  <a:srgbClr val="1A2C9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RCC as an option</a:t>
            </a:r>
            <a:endParaRPr lang="en-US" sz="1400" b="0" dirty="0">
              <a:solidFill>
                <a:srgbClr val="1A2C99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indent="-190500" algn="l">
              <a:lnSpc>
                <a:spcPts val="1890"/>
              </a:lnSpc>
              <a:buSzPct val="100000"/>
              <a:buChar char="☑"/>
            </a:pPr>
            <a:endParaRPr lang="en-US" sz="1400" dirty="0">
              <a:solidFill>
                <a:srgbClr val="1A2C99"/>
              </a:solidFill>
              <a:latin typeface="DM Sans" pitchFamily="34" charset="0"/>
            </a:endParaRPr>
          </a:p>
          <a:p>
            <a:pPr>
              <a:lnSpc>
                <a:spcPts val="1890"/>
              </a:lnSpc>
              <a:buSzPct val="100000"/>
            </a:pPr>
            <a:endParaRPr lang="en-US" sz="1400" b="0" dirty="0">
              <a:solidFill>
                <a:srgbClr val="1A2C99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190500" indent="-190500" algn="l">
              <a:lnSpc>
                <a:spcPts val="1890"/>
              </a:lnSpc>
              <a:buSzPct val="100000"/>
              <a:buChar char="☐"/>
            </a:pPr>
            <a:endParaRPr lang="en-US" sz="1400" b="1" dirty="0">
              <a:solidFill>
                <a:srgbClr val="5682F3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R="0" lvl="0" algn="l" defTabSz="914400" rtl="0" eaLnBrk="1" fontAlgn="auto" latinLnBrk="0" hangingPunct="1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C99"/>
              </a:solidFill>
              <a:effectLst/>
              <a:uLnTx/>
              <a:uFillTx/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>
              <a:lnSpc>
                <a:spcPts val="1890"/>
              </a:lnSpc>
              <a:buSzPct val="100000"/>
            </a:pPr>
            <a:endParaRPr lang="en-US" sz="1350" dirty="0"/>
          </a:p>
          <a:p>
            <a:pPr marL="190500" indent="-190500" algn="l">
              <a:lnSpc>
                <a:spcPts val="1890"/>
              </a:lnSpc>
              <a:buSzPct val="100000"/>
              <a:buChar char="☐"/>
            </a:pPr>
            <a:endParaRPr lang="en-US" sz="1400" b="1" dirty="0">
              <a:solidFill>
                <a:srgbClr val="5682F3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6" name="Text 2"/>
          <p:cNvSpPr/>
          <p:nvPr/>
        </p:nvSpPr>
        <p:spPr>
          <a:xfrm>
            <a:off x="475755" y="2788876"/>
            <a:ext cx="2381250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Why Usio RCC?</a:t>
            </a:r>
            <a:endParaRPr lang="en-US" sz="3375" dirty="0"/>
          </a:p>
        </p:txBody>
      </p:sp>
      <p:pic>
        <p:nvPicPr>
          <p:cNvPr id="7" name="Image 1" descr="https://pitch-assets-ccb95893-de3f-4266-973c-20049231b248.s3.eu-west-1.amazonaws.com/344755af-b457-442c-bcb0-9584dda3ddd8?pitch-bytes=129134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4469" y="731434"/>
            <a:ext cx="2927159" cy="2057400"/>
          </a:xfrm>
          <a:prstGeom prst="rect">
            <a:avLst/>
          </a:prstGeom>
        </p:spPr>
      </p:pic>
      <p:pic>
        <p:nvPicPr>
          <p:cNvPr id="8" name="Image 2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75772" y="4666281"/>
            <a:ext cx="1017108" cy="35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07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682F3"/>
            </a:gs>
            <a:gs pos="100000">
              <a:srgbClr val="1731B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-1521" y="-1046"/>
            <a:ext cx="3333750" cy="5144455"/>
          </a:xfrm>
          <a:prstGeom prst="roundRect">
            <a:avLst>
              <a:gd name="adj" fmla="val -27429"/>
            </a:avLst>
          </a:prstGeom>
          <a:solidFill>
            <a:srgbClr val="1A2C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1"/>
          <p:cNvSpPr/>
          <p:nvPr/>
        </p:nvSpPr>
        <p:spPr>
          <a:xfrm>
            <a:off x="475755" y="2788876"/>
            <a:ext cx="2381250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13"/>
              </a:lnSpc>
            </a:pPr>
            <a:r>
              <a:rPr lang="en-US" sz="3400" b="1" kern="0" spc="-36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</a:rPr>
              <a:t>Key Takeaways</a:t>
            </a:r>
            <a:endParaRPr lang="en-US" sz="3375" dirty="0"/>
          </a:p>
        </p:txBody>
      </p:sp>
      <p:pic>
        <p:nvPicPr>
          <p:cNvPr id="6" name="Image 1" descr="https://pitch-assets-ccb95893-de3f-4266-973c-20049231b248.s3.eu-west-1.amazonaws.com/f461de73-87a3-4aa2-80f4-8d2a59861872?pitch-bytes=399009&amp;pitch-content-type=image%2Fpng"/>
          <p:cNvPicPr>
            <a:picLocks noChangeAspect="1"/>
          </p:cNvPicPr>
          <p:nvPr/>
        </p:nvPicPr>
        <p:blipFill>
          <a:blip r:embed="rId3"/>
          <a:srcRect l="4754" t="14422" r="18646" b="20823"/>
          <a:stretch/>
        </p:blipFill>
        <p:spPr>
          <a:xfrm>
            <a:off x="475043" y="931325"/>
            <a:ext cx="2299209" cy="1621455"/>
          </a:xfrm>
          <a:prstGeom prst="rect">
            <a:avLst/>
          </a:prstGeom>
        </p:spPr>
      </p:pic>
      <p:pic>
        <p:nvPicPr>
          <p:cNvPr id="8" name="Image 2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5772" y="4680421"/>
            <a:ext cx="1017108" cy="3554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A1153E-7008-4E5C-10F8-CB8AFA6E4788}"/>
              </a:ext>
            </a:extLst>
          </p:cNvPr>
          <p:cNvSpPr txBox="1"/>
          <p:nvPr/>
        </p:nvSpPr>
        <p:spPr>
          <a:xfrm>
            <a:off x="3695803" y="173318"/>
            <a:ext cx="49724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You can spell RCC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Excellent margin product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Clients using RCC are sub-prime lenders, exclusively at this point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Usio tech stack and single API integration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Usio provides white glove onboarding and support services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FFFF00"/>
                </a:solidFill>
              </a:rPr>
              <a:t>Good opportunity for growth with other lender’s &amp; collection's clients</a:t>
            </a:r>
          </a:p>
        </p:txBody>
      </p:sp>
    </p:spTree>
    <p:extLst>
      <p:ext uri="{BB962C8B-B14F-4D97-AF65-F5344CB8AC3E}">
        <p14:creationId xmlns:p14="http://schemas.microsoft.com/office/powerpoint/2010/main" val="2900581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682F3"/>
            </a:gs>
            <a:gs pos="100000">
              <a:srgbClr val="1731B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55ab56e1-1ecf-4eea-b28a-c0b7343c3123?pitch-bytes=329&amp;pitch-content-type=image%2Fsvg%2Bxml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41297" y="-1234454"/>
            <a:ext cx="6507652" cy="7605328"/>
          </a:xfrm>
          <a:prstGeom prst="rect">
            <a:avLst/>
          </a:prstGeom>
        </p:spPr>
      </p:pic>
      <p:pic>
        <p:nvPicPr>
          <p:cNvPr id="4" name="Image 1" descr="https://pitch-assets-ccb95893-de3f-4266-973c-20049231b248.s3.eu-west-1.amazonaws.com/2a8c3df0-6ce4-4a44-9dc4-08fe76265104?pitch-bytes=231&amp;pitch-content-type=image%2Fsvg%2Bxml"/>
          <p:cNvPicPr>
            <a:picLocks noChangeAspect="1"/>
          </p:cNvPicPr>
          <p:nvPr/>
        </p:nvPicPr>
        <p:blipFill>
          <a:blip r:embed="rId5">
            <a:alphaModFix amt="6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-1065025" y="-732014"/>
            <a:ext cx="3890319" cy="2685919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75851" y="476018"/>
            <a:ext cx="8191252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9450"/>
              </a:lnSpc>
            </a:pPr>
            <a:r>
              <a:rPr lang="en-US" sz="10500" b="1" kern="0" spc="-12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Let’s Go!</a:t>
            </a:r>
            <a:endParaRPr lang="en-US" sz="10500" dirty="0"/>
          </a:p>
        </p:txBody>
      </p:sp>
      <p:pic>
        <p:nvPicPr>
          <p:cNvPr id="6" name="Image 2" descr="https://pitch-assets-ccb95893-de3f-4266-973c-20049231b248.s3.eu-west-1.amazonaws.com/236e6829-1f9c-4065-ac89-5adc87af1875?pitch-bytes=190324&amp;pitch-content-type=image%2F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170539" y="1198503"/>
            <a:ext cx="2801876" cy="2739414"/>
          </a:xfrm>
          <a:prstGeom prst="rect">
            <a:avLst/>
          </a:prstGeom>
        </p:spPr>
      </p:pic>
      <p:pic>
        <p:nvPicPr>
          <p:cNvPr id="7" name="Image 3" descr="https://pitch-assets-ccb95893-de3f-4266-973c-20049231b248.s3.eu-west-1.amazonaws.com/625228e8-143c-4135-9c52-8a2f43c4a8c6?pitch-bytes=47835&amp;pitch-content-type=image%2F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789887" y="3422032"/>
            <a:ext cx="3565446" cy="124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577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7871</TotalTime>
  <Words>1008</Words>
  <Application>Microsoft Office PowerPoint</Application>
  <PresentationFormat>On-screen Show (16:9)</PresentationFormat>
  <Paragraphs>204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DM Sans</vt:lpstr>
      <vt:lpstr>Space Grotesk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>PptxGenJS Presentation</dc:subject>
  <dc:creator>Pitch Software GmbH</dc:creator>
  <cp:lastModifiedBy>Joseph Huch, CPP</cp:lastModifiedBy>
  <cp:revision>19</cp:revision>
  <dcterms:created xsi:type="dcterms:W3CDTF">2025-04-01T16:12:13Z</dcterms:created>
  <dcterms:modified xsi:type="dcterms:W3CDTF">2025-04-21T16:10:59Z</dcterms:modified>
</cp:coreProperties>
</file>